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90" r:id="rId4"/>
    <p:sldId id="261" r:id="rId5"/>
    <p:sldId id="288" r:id="rId6"/>
    <p:sldId id="293" r:id="rId7"/>
    <p:sldId id="266" r:id="rId8"/>
    <p:sldId id="291" r:id="rId9"/>
    <p:sldId id="268" r:id="rId10"/>
    <p:sldId id="292" r:id="rId11"/>
    <p:sldId id="269" r:id="rId12"/>
    <p:sldId id="294" r:id="rId13"/>
    <p:sldId id="289" r:id="rId14"/>
    <p:sldId id="258" r:id="rId15"/>
    <p:sldId id="270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5" autoAdjust="0"/>
    <p:restoredTop sz="94660"/>
  </p:normalViewPr>
  <p:slideViewPr>
    <p:cSldViewPr>
      <p:cViewPr>
        <p:scale>
          <a:sx n="76" d="100"/>
          <a:sy n="76" d="100"/>
        </p:scale>
        <p:origin x="-124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663ED-98E2-4C2B-ABEE-685CBD01CE63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E6BF82-E674-4650-A195-801F5321367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723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6BF82-E674-4650-A195-801F5321367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647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3365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792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673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200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235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891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1318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973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18805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160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929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DCF0E1-1AA2-4250-A0CA-FCD79AD33052}" type="datetimeFigureOut">
              <a:rPr lang="hu-HU" smtClean="0"/>
              <a:t>2017.12.08.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537A2-80D2-4EDB-AE85-E814DF31500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355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re.hu/felvetel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kre.hu/felveteli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lvi.h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www.oktatas.hu/" TargetMode="External"/><Relationship Id="rId4" Type="http://schemas.openxmlformats.org/officeDocument/2006/relationships/hyperlink" Target="http://www.felvi.hu-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4000" dirty="0" smtClean="0"/>
              <a:t>Károli Gáspár Református Egyetem</a:t>
            </a:r>
            <a:br>
              <a:rPr lang="hu-HU" sz="4000" dirty="0" smtClean="0"/>
            </a:br>
            <a:r>
              <a:rPr lang="hu-HU" sz="4000" dirty="0" smtClean="0"/>
              <a:t>Bölcsészettudományi Kar</a:t>
            </a:r>
            <a:endParaRPr lang="hu-HU" sz="40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755576" y="5712322"/>
            <a:ext cx="7632848" cy="8850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hu-HU" sz="2200" b="1" dirty="0" smtClean="0">
              <a:solidFill>
                <a:schemeClr val="tx1"/>
              </a:solidFill>
            </a:endParaRPr>
          </a:p>
          <a:p>
            <a:r>
              <a:rPr lang="hu-HU" sz="5100" b="1" dirty="0" smtClean="0">
                <a:solidFill>
                  <a:schemeClr val="tx1"/>
                </a:solidFill>
              </a:rPr>
              <a:t>Nyílt Nap</a:t>
            </a:r>
          </a:p>
          <a:p>
            <a:r>
              <a:rPr lang="hu-HU" sz="3400" dirty="0" smtClean="0">
                <a:solidFill>
                  <a:schemeClr val="tx1"/>
                </a:solidFill>
              </a:rPr>
              <a:t>2017. </a:t>
            </a:r>
            <a:r>
              <a:rPr lang="hu-HU" sz="3400" dirty="0">
                <a:solidFill>
                  <a:schemeClr val="tx1"/>
                </a:solidFill>
              </a:rPr>
              <a:t>d</a:t>
            </a:r>
            <a:r>
              <a:rPr lang="hu-HU" sz="3400" dirty="0" smtClean="0">
                <a:solidFill>
                  <a:schemeClr val="tx1"/>
                </a:solidFill>
              </a:rPr>
              <a:t>ecember 18-19-20. 2018. január 29-30-31.</a:t>
            </a:r>
          </a:p>
          <a:p>
            <a:endParaRPr lang="hu-HU" sz="3400" b="1" dirty="0" smtClean="0">
              <a:solidFill>
                <a:schemeClr val="tx1"/>
              </a:solidFill>
            </a:endParaRPr>
          </a:p>
          <a:p>
            <a:endParaRPr lang="hu-HU" sz="2000" dirty="0" smtClean="0"/>
          </a:p>
          <a:p>
            <a:endParaRPr lang="hu-HU" sz="2400" dirty="0" smtClean="0"/>
          </a:p>
          <a:p>
            <a:endParaRPr lang="hu-HU" dirty="0"/>
          </a:p>
        </p:txBody>
      </p:sp>
      <p:pic>
        <p:nvPicPr>
          <p:cNvPr id="4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132856"/>
            <a:ext cx="5904656" cy="3579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651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egy vagy két tárgyból emelt szintű érettségihez kötött szakokra a jelentkezők az </a:t>
            </a:r>
            <a:r>
              <a:rPr lang="hu-H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emelt szintű </a:t>
            </a:r>
            <a:r>
              <a:rPr lang="hu-H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helyett </a:t>
            </a:r>
            <a:r>
              <a:rPr lang="hu-HU" sz="1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felsőoktatási felvételi szakmai vizsgát</a:t>
            </a:r>
            <a:r>
              <a:rPr lang="hu-HU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tehetnek, ha az adott tantárgyból </a:t>
            </a:r>
            <a:r>
              <a:rPr lang="hu-HU" sz="17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kétszintű érettségi rendszer bevezetése előtti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vizsgaeredményük, nemzetközi érettségi bizonyítványuk, valamelyik EGT- tagállamban szerzett érettségi vizsgaeredményük van.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vizsgát az egyetemek, főiskolák szervezik.</a:t>
            </a: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Felsőoktatási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felvételi szakmai vizsga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lebonyolítása: </a:t>
            </a:r>
            <a:r>
              <a:rPr lang="hu-H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július 2-3.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vizsgák tartalmilag az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emelt szintű érettségihez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fognak hasonlítani.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felsőoktatási felvételi szakmai vizsga eredménye </a:t>
            </a:r>
            <a:r>
              <a:rPr lang="hu-H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megfelelt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 az eléri a 45%-ot, ebben az esetben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kiváltja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emelt szintű érettségit, és a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jelentkezők megkapják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50 többletpontot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pontok számításánál az érettségi bizonyítványban található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felsőoktatási felvételi szakmai vizsga tantárgyának megfelelő középszintű érettségi vizsgaeredmény kerül beszámításra (nem a felsőoktatási felvételi szakmai vizsga százalékos eredménye), illetve többletpontként 50 többletpontot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kap.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jelentkező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hu-H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u-HU" sz="3200" b="1" dirty="0">
                <a:solidFill>
                  <a:schemeClr val="tx1"/>
                </a:solidFill>
              </a:rPr>
              <a:t/>
            </a:r>
            <a:br>
              <a:rPr lang="hu-HU" sz="3200" b="1" dirty="0">
                <a:solidFill>
                  <a:schemeClr val="tx1"/>
                </a:solidFill>
              </a:rPr>
            </a:br>
            <a:r>
              <a:rPr lang="hu-HU" sz="3200" b="1" dirty="0">
                <a:solidFill>
                  <a:schemeClr val="tx1"/>
                </a:solidFill>
              </a:rPr>
              <a:t>Felsőoktatási felvételi szakmai vizsga</a:t>
            </a:r>
            <a:r>
              <a:rPr lang="hu-HU" sz="3200" dirty="0" smtClean="0">
                <a:solidFill>
                  <a:schemeClr val="tx1"/>
                </a:solidFill>
              </a:rPr>
              <a:t/>
            </a:r>
            <a:br>
              <a:rPr lang="hu-HU" sz="3200" dirty="0" smtClean="0">
                <a:solidFill>
                  <a:schemeClr val="tx1"/>
                </a:solidFill>
              </a:rPr>
            </a:br>
            <a:endParaRPr lang="hu-HU" sz="3200" dirty="0">
              <a:solidFill>
                <a:schemeClr val="tx1"/>
              </a:solidFill>
            </a:endParaRPr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71857" y="5744127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6246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Osztatlan tanárképzés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Jelentkezők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Pályaalkalmassági vizsgálat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-on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vesznek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részt!</a:t>
            </a: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hu-H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élja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jelölttel való személyes találkozás során, a tanárképzésre jelentkező pályaképéről, személyes motivációiról, habitusáról, kommunikációs készségéről való tájékozódás.</a:t>
            </a:r>
          </a:p>
          <a:p>
            <a:pPr marL="0" indent="0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Bővebb információ: </a:t>
            </a:r>
            <a:r>
              <a:rPr lang="hu-H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www.kre.hu</a:t>
            </a:r>
            <a:r>
              <a:rPr lang="hu-H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/felveteli</a:t>
            </a:r>
            <a:endParaRPr lang="hu-H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Pályaalkalmassági vizsgálatra az az intézmény hívja be a jelentkezőt,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amelyet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elsőként jelölt meg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Felvételi pályaalkalmassági vizsgálat időpontja:</a:t>
            </a:r>
            <a:r>
              <a:rPr lang="hu-H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sz="20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május </a:t>
            </a:r>
            <a:r>
              <a:rPr lang="hu-H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28-29-30-31. és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június 1</a:t>
            </a:r>
            <a:r>
              <a:rPr lang="hu-H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spcBef>
                <a:spcPts val="0"/>
              </a:spcBef>
            </a:pPr>
            <a:r>
              <a:rPr lang="hu-HU" sz="2000" b="1" dirty="0" smtClean="0"/>
              <a:t>Helyszíne:</a:t>
            </a:r>
            <a:r>
              <a:rPr lang="hu-HU" sz="2000" dirty="0" smtClean="0"/>
              <a:t> 1146 Budapest, Dózsa György út 25-27.</a:t>
            </a:r>
          </a:p>
          <a:p>
            <a:pPr marL="57150" indent="0">
              <a:spcBef>
                <a:spcPts val="0"/>
              </a:spcBef>
              <a:buNone/>
            </a:pPr>
            <a:r>
              <a:rPr lang="hu-HU" sz="2000" b="1" dirty="0" smtClean="0"/>
              <a:t>Alapfokozat </a:t>
            </a:r>
            <a:r>
              <a:rPr lang="hu-HU" sz="2000" b="1" dirty="0"/>
              <a:t>és szakképzettség birtokában az alapképzésben megszerzett ismeretek beszámításával - </a:t>
            </a:r>
            <a:r>
              <a:rPr lang="hu-HU" sz="2000" dirty="0"/>
              <a:t>a Korm. rendelet 5. § (5) bekezdésében foglaltak alapján - az 1. § </a:t>
            </a:r>
            <a:r>
              <a:rPr lang="hu-HU" sz="2000" i="1" dirty="0"/>
              <a:t>a) </a:t>
            </a:r>
            <a:r>
              <a:rPr lang="hu-HU" sz="2000" dirty="0"/>
              <a:t>pontja szerint </a:t>
            </a:r>
            <a:r>
              <a:rPr lang="hu-HU" sz="2000" b="1" dirty="0"/>
              <a:t>osztatlan tanárképzésben szerezhető tanári szakképzettség.</a:t>
            </a:r>
          </a:p>
          <a:p>
            <a:pPr marL="57150" indent="0">
              <a:spcBef>
                <a:spcPts val="0"/>
              </a:spcBef>
              <a:buNone/>
            </a:pPr>
            <a:endParaRPr lang="hu-HU" sz="2000" dirty="0"/>
          </a:p>
        </p:txBody>
      </p:sp>
      <p:pic>
        <p:nvPicPr>
          <p:cNvPr id="4" name="Picture 2" descr="http://www.kre.hu/nyiltnap/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6021288"/>
            <a:ext cx="1646000" cy="710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131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2017-től az alapszakos végzettséggel rendelkezők tanári szakképzettséget az osztatlan tanárképzésben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szerezhetnek!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(Tanárképzés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rendszeréről, a szakosodás rendjéről és a tanárszakok jegyzékéről szóló 283/2012. (X.4.) kormányrendelet 5. § (5) bekezdése alapján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algn="just"/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Eredményes felvételt követően – kérelemre – az egyik választott tanárszak szakterületi ismeretei részeként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alapképzési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ismeretekből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(amely szakból oklevelet szerzett)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kreditet, és ha az alapképzésben a második tanári szakhoz kapcsolódó differenciált szakmai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ismerettel (minor)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rendelkezik -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annak megfelelő második tanári szakképzettséghez –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legfeljebb 50 kreditet a felsőoktatási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intézménynek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kell ismerni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alapszakos végzettséggel felvettek tanulmányaikban való előrehaladása a szak mintatanterve alapján történik. 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Ezért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korábbi tanulmányok alapján elismert kreditek beszámítása, nem feltétlenül jár együtt a képzési idő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lerövidülésével (mindez attól függ, hány </a:t>
            </a:r>
            <a:r>
              <a:rPr lang="hu-H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kreditet tud a hallgató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beszámíttatni.)						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3600" b="1" dirty="0" smtClean="0"/>
              <a:t>Osztatlan tanárképzés – Alapszakos végzettséggel</a:t>
            </a:r>
            <a:endParaRPr lang="hu-HU" sz="3600" dirty="0"/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6021288"/>
            <a:ext cx="1646000" cy="710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6778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6805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gyakorlati vizsga (média)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két részről </a:t>
            </a:r>
            <a:r>
              <a:rPr lang="hu-H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áll:</a:t>
            </a:r>
          </a:p>
          <a:p>
            <a:pPr marL="857250" lvl="1" indent="-457200">
              <a:buFont typeface="+mj-lt"/>
              <a:buAutoNum type="arabicPeriod"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előzetesen megírt és beküldött dolgozatból, esszéből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dolgozat beküldési határideje: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2018. május 22. 18:00 </a:t>
            </a:r>
            <a:r>
              <a:rPr lang="hu-H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óra</a:t>
            </a:r>
            <a:endParaRPr lang="hu-H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1" indent="-457200">
              <a:spcAft>
                <a:spcPts val="600"/>
              </a:spcAft>
              <a:buFont typeface="+mj-lt"/>
              <a:buAutoNum type="arabicPeriod"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felvételi vizsgabizottság tagjaival folytatott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beszélgetésből</a:t>
            </a:r>
            <a:r>
              <a:rPr 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szóbeli felvételi beszélgetésen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előzetesen digitális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formában beküldött  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írásos és képi tartalmú munkának a megvitatása, diszkussziója zajlik. A beszélgetésen újabb vagy más vizuális anyagok bemutatására már nincs lehetőség!</a:t>
            </a:r>
          </a:p>
          <a:p>
            <a:pPr marL="0" indent="0" algn="just">
              <a:buNone/>
            </a:pPr>
            <a:r>
              <a:rPr lang="hu-H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Célja</a:t>
            </a: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bizottság képet kíván kapni arról, hogy milyen motiváltsággal és előzetes elképzelésekkel kezdi meg a tanulmányait a jövendő médiatanára. </a:t>
            </a:r>
            <a:endParaRPr 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Bővebb 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információ: </a:t>
            </a:r>
            <a:r>
              <a:rPr lang="hu-HU" sz="20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www.kre.hu</a:t>
            </a:r>
            <a:r>
              <a:rPr lang="hu-H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/felveteli</a:t>
            </a:r>
            <a:endParaRPr lang="hu-H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Gyakorlati vizsga (média), időpontja:</a:t>
            </a:r>
            <a:r>
              <a:rPr lang="hu-H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>
              <a:spcBef>
                <a:spcPts val="0"/>
              </a:spcBef>
            </a:pPr>
            <a:r>
              <a:rPr lang="hu-H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május </a:t>
            </a:r>
            <a:r>
              <a:rPr lang="hu-H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29-30.</a:t>
            </a:r>
            <a:endParaRPr lang="hu-HU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ts val="0"/>
              </a:spcBef>
            </a:pPr>
            <a:r>
              <a:rPr lang="hu-H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Helyszíne:</a:t>
            </a:r>
            <a:r>
              <a:rPr 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1088 Budapest, Reviczky u. 4.</a:t>
            </a:r>
          </a:p>
          <a:p>
            <a:pPr marL="0" indent="0" algn="just">
              <a:buNone/>
            </a:pPr>
            <a:endParaRPr lang="hu-HU" sz="2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2700" b="1" dirty="0" smtClean="0"/>
              <a:t/>
            </a:r>
            <a:br>
              <a:rPr lang="hu-HU" sz="2700" b="1" dirty="0" smtClean="0"/>
            </a:br>
            <a:r>
              <a:rPr lang="hu-HU" sz="2700" b="1" dirty="0" smtClean="0"/>
              <a:t>Gyakorlati </a:t>
            </a:r>
            <a:r>
              <a:rPr lang="hu-HU" sz="2700" b="1" dirty="0"/>
              <a:t>vizsga (média</a:t>
            </a:r>
            <a:r>
              <a:rPr lang="hu-HU" sz="2700" b="1" dirty="0" smtClean="0"/>
              <a:t>)</a:t>
            </a:r>
            <a:r>
              <a:rPr lang="hu-HU" sz="2700" dirty="0" smtClean="0"/>
              <a:t>,</a:t>
            </a:r>
            <a:r>
              <a:rPr lang="hu-HU" sz="2700" b="1" dirty="0"/>
              <a:t> </a:t>
            </a:r>
            <a:r>
              <a:rPr lang="hu-HU" sz="2700" b="1" dirty="0" smtClean="0"/>
              <a:t/>
            </a:r>
            <a:br>
              <a:rPr lang="hu-HU" sz="2700" b="1" dirty="0" smtClean="0"/>
            </a:br>
            <a:r>
              <a:rPr lang="hu-HU" sz="2700" b="1" dirty="0" smtClean="0"/>
              <a:t>Média-</a:t>
            </a:r>
            <a:r>
              <a:rPr lang="hu-HU" sz="2700" b="1" dirty="0"/>
              <a:t>, Mozgókép és Kommunikációtanár szakra</a:t>
            </a:r>
            <a:r>
              <a:rPr lang="hu-HU" sz="2400" b="1" dirty="0"/>
              <a:t/>
            </a:r>
            <a:br>
              <a:rPr lang="hu-HU" sz="2400" b="1" dirty="0"/>
            </a:br>
            <a:endParaRPr lang="hu-HU" sz="2400" dirty="0"/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71857" y="5744127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11737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hu-HU" dirty="0" smtClean="0"/>
              <a:t>WWW.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800" dirty="0" smtClean="0"/>
          </a:p>
          <a:p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felvi.hu</a:t>
            </a:r>
            <a:endParaRPr lang="hu-H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kre.hu</a:t>
            </a:r>
            <a:r>
              <a:rPr lang="hu-H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btk</a:t>
            </a:r>
            <a:r>
              <a:rPr lang="hu-H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index.php</a:t>
            </a:r>
            <a:r>
              <a:rPr lang="hu-H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tanulmanyi-osztaly</a:t>
            </a:r>
            <a:r>
              <a:rPr lang="hu-H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felvetelizoknek.html</a:t>
            </a:r>
            <a:endParaRPr lang="hu-HU" sz="2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kre.hu</a:t>
            </a:r>
            <a:r>
              <a:rPr lang="hu-HU" sz="23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</a:t>
            </a:r>
            <a:r>
              <a:rPr lang="hu-H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BTK</a:t>
            </a:r>
            <a:r>
              <a:rPr lang="hu-HU" sz="23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</a:t>
            </a:r>
            <a:r>
              <a:rPr lang="hu-HU" sz="23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FELVÉTELIZŐKNEK</a:t>
            </a:r>
            <a:r>
              <a:rPr lang="hu-HU" sz="23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Kar specifikus </a:t>
            </a:r>
            <a:r>
              <a:rPr lang="hu-H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információk</a:t>
            </a:r>
          </a:p>
          <a:p>
            <a:endParaRPr lang="hu-H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oktatas.hu</a:t>
            </a:r>
            <a:endParaRPr lang="hu-H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eduline.hu</a:t>
            </a:r>
            <a:endParaRPr lang="hu-H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iakhitel.hu</a:t>
            </a:r>
            <a:endParaRPr lang="hu-H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diakigazolvany.hu</a:t>
            </a:r>
            <a:endParaRPr lang="hu-H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u-HU" dirty="0"/>
          </a:p>
        </p:txBody>
      </p:sp>
      <p:pic>
        <p:nvPicPr>
          <p:cNvPr id="4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0618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9539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dirty="0" smtClean="0"/>
              <a:t>További kérdésére szívesen válaszolunk: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www.kre.hu</a:t>
            </a:r>
            <a:r>
              <a:rPr lang="hu-HU" dirty="0" smtClean="0"/>
              <a:t>/</a:t>
            </a:r>
            <a:r>
              <a:rPr lang="hu-HU" dirty="0" err="1" smtClean="0"/>
              <a:t>btk</a:t>
            </a:r>
            <a:r>
              <a:rPr lang="hu-HU" dirty="0" smtClean="0"/>
              <a:t>/  </a:t>
            </a:r>
            <a:r>
              <a:rPr lang="hu-HU" b="1" dirty="0" smtClean="0"/>
              <a:t>Tanulmányi Osztály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 smtClean="0"/>
          </a:p>
          <a:p>
            <a:pPr marL="0" indent="0" algn="ctr">
              <a:buNone/>
            </a:pPr>
            <a:endParaRPr lang="hu-HU" b="1" dirty="0" smtClean="0"/>
          </a:p>
          <a:p>
            <a:pPr marL="0" indent="0" algn="ctr">
              <a:buNone/>
            </a:pPr>
            <a:endParaRPr lang="hu-HU" b="1" dirty="0"/>
          </a:p>
          <a:p>
            <a:pPr marL="0" indent="0" algn="ctr">
              <a:buNone/>
            </a:pPr>
            <a:endParaRPr lang="hu-HU" b="1" dirty="0" smtClean="0"/>
          </a:p>
          <a:p>
            <a:pPr marL="0" indent="0" algn="ctr">
              <a:buNone/>
            </a:pPr>
            <a:r>
              <a:rPr lang="hu-HU" sz="3600" b="1" dirty="0" smtClean="0"/>
              <a:t>Köszönöm megtisztelő figyelmüket!</a:t>
            </a:r>
          </a:p>
          <a:p>
            <a:pPr marL="0" indent="0" algn="ctr">
              <a:buNone/>
            </a:pPr>
            <a:endParaRPr lang="hu-HU" sz="3600" b="1" dirty="0"/>
          </a:p>
          <a:p>
            <a:pPr marL="0" indent="0">
              <a:buNone/>
            </a:pPr>
            <a:endParaRPr lang="hu-HU" sz="3600" b="1" dirty="0" smtClean="0"/>
          </a:p>
          <a:p>
            <a:pPr marL="0" indent="0">
              <a:buNone/>
            </a:pPr>
            <a:endParaRPr lang="hu-HU" sz="3600" b="1" dirty="0"/>
          </a:p>
        </p:txBody>
      </p:sp>
      <p:pic>
        <p:nvPicPr>
          <p:cNvPr id="4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0618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118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b="1" u="sng" dirty="0" smtClean="0"/>
              <a:t/>
            </a:r>
            <a:br>
              <a:rPr lang="hu-HU" b="1" u="sng" dirty="0" smtClean="0"/>
            </a:br>
            <a:r>
              <a:rPr lang="hu-HU" altLang="hu-HU" sz="3100" b="1" dirty="0">
                <a:solidFill>
                  <a:prstClr val="black"/>
                </a:solidFill>
              </a:rPr>
              <a:t>A </a:t>
            </a:r>
            <a:r>
              <a:rPr lang="hu-HU" altLang="hu-HU" sz="3100" b="1" dirty="0" smtClean="0">
                <a:solidFill>
                  <a:prstClr val="black"/>
                </a:solidFill>
              </a:rPr>
              <a:t>2018. </a:t>
            </a:r>
            <a:r>
              <a:rPr lang="hu-HU" altLang="hu-HU" sz="3100" b="1" dirty="0">
                <a:solidFill>
                  <a:prstClr val="black"/>
                </a:solidFill>
              </a:rPr>
              <a:t>évi általános </a:t>
            </a:r>
            <a:r>
              <a:rPr lang="hu-HU" altLang="hu-HU" sz="3100" b="1" dirty="0" smtClean="0">
                <a:solidFill>
                  <a:prstClr val="black"/>
                </a:solidFill>
              </a:rPr>
              <a:t>felvételi eljárás </a:t>
            </a:r>
            <a:r>
              <a:rPr lang="hu-HU" altLang="hu-HU" sz="3100" b="1" dirty="0">
                <a:solidFill>
                  <a:prstClr val="black"/>
                </a:solidFill>
              </a:rPr>
              <a:t>főbb </a:t>
            </a:r>
            <a:r>
              <a:rPr lang="hu-HU" altLang="hu-HU" sz="3100" b="1" dirty="0" smtClean="0">
                <a:solidFill>
                  <a:prstClr val="black"/>
                </a:solidFill>
              </a:rPr>
              <a:t>tudnivalói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52528"/>
          </a:xfrm>
        </p:spPr>
        <p:txBody>
          <a:bodyPr>
            <a:norm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Felsőoktatási felvételi </a:t>
            </a:r>
            <a:r>
              <a:rPr lang="hu-HU" altLang="hu-H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tájékoztató várható megjelenése 2017. </a:t>
            </a:r>
            <a:r>
              <a:rPr lang="hu-HU" altLang="hu-H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december </a:t>
            </a:r>
            <a:r>
              <a:rPr lang="hu-HU" altLang="hu-HU" sz="1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 </a:t>
            </a:r>
            <a:r>
              <a:rPr lang="hu-HU" altLang="hu-H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Elérhető a </a:t>
            </a:r>
            <a:r>
              <a:rPr lang="hu-HU" altLang="hu-HU" sz="18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www.felvi.hu</a:t>
            </a:r>
            <a:r>
              <a:rPr lang="hu-HU" altLang="hu-HU" sz="1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oldalon!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Jelentkezés kizárólag elektronikusan a </a:t>
            </a:r>
            <a:r>
              <a:rPr lang="hu-HU" altLang="hu-H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www.felvi.hu</a:t>
            </a:r>
            <a:r>
              <a:rPr lang="hu-HU" altLang="hu-H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</a:t>
            </a:r>
            <a:r>
              <a:rPr lang="hu-HU" alt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Hivatalos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kiegészítés várható megjelenése: 2018. 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január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31.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www.felvi.hu-n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Jelentkezési határidő: </a:t>
            </a:r>
            <a:r>
              <a:rPr lang="hu-HU" altLang="hu-H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altLang="hu-H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február </a:t>
            </a:r>
            <a:r>
              <a:rPr lang="hu-HU" altLang="hu-H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15.</a:t>
            </a:r>
            <a:endParaRPr lang="hu-HU" alt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jelentkező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adott középiskolai tantárgyból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újra szeretne érettségi vizsgát tenni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akkor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érettségi vizsgára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külön kell jelentkezni.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ktatas.hu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Határideje: </a:t>
            </a:r>
            <a:r>
              <a:rPr lang="hu-HU" alt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 február 15.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Három képzés megjelölésére díjmentesen van lehetőség.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további jelentkezési helyekért 2000-2000 Ft kiegészítő díjat kell fizetni.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jelentkezéskor rangsort kell felállítani, amely később még egyszer módosítható. Az osztatlan kétszakos tanárképzés egy jelentkezési helynek számít!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Sorrendmódosítás, dokumentumpótlás határideje: </a:t>
            </a:r>
            <a:r>
              <a:rPr lang="hu-HU" alt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  július 11.</a:t>
            </a:r>
            <a:endParaRPr lang="hu-HU" alt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Sorrendmódosítás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kizárólag egyszer lehetséges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hu-HU" alt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buNone/>
            </a:pPr>
            <a:endParaRPr lang="hu-HU" altLang="hu-H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200"/>
              </a:spcBef>
              <a:buFont typeface="Courier New" panose="02070309020205020404" pitchFamily="49" charset="0"/>
              <a:buChar char="o"/>
            </a:pPr>
            <a:endParaRPr lang="hu-HU" altLang="hu-H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sz="2800" b="1" dirty="0" smtClean="0">
              <a:solidFill>
                <a:srgbClr val="0070C0"/>
              </a:solidFill>
            </a:endParaRPr>
          </a:p>
          <a:p>
            <a:endParaRPr lang="hu-HU" sz="2000" dirty="0">
              <a:solidFill>
                <a:srgbClr val="0070C0"/>
              </a:solidFill>
            </a:endParaRPr>
          </a:p>
          <a:p>
            <a:endParaRPr lang="hu-HU" dirty="0"/>
          </a:p>
        </p:txBody>
      </p:sp>
      <p:pic>
        <p:nvPicPr>
          <p:cNvPr id="6" name="Picture 2" descr="http://www.kre.hu/nyiltnap/log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5661248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21263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u="sng" dirty="0"/>
              <a:t/>
            </a:r>
            <a:br>
              <a:rPr lang="hu-HU" b="1" u="sng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altLang="hu-H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a jelentkező ugyanazon jelentkezési hely több finanszírozási formáját is megjelöli (a finanszírozási forma magyar állami ösztöndíjjal támogatott vagy önköltséges lehet), akkor az a maximálisan megjelölhető jelentkezési helyek számát tekintve egy jelentkezési helynek tekintendő</a:t>
            </a:r>
            <a:r>
              <a:rPr lang="hu-HU" altLang="hu-H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Ügyfélkapu </a:t>
            </a:r>
            <a:r>
              <a:rPr lang="hu-H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regisztráción keresztüli </a:t>
            </a:r>
            <a:r>
              <a:rPr lang="hu-HU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hitelesítés</a:t>
            </a:r>
            <a:r>
              <a:rPr lang="hu-H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vagy E-felvételit hitelesítő adatlapok beküldésének </a:t>
            </a:r>
            <a:r>
              <a:rPr lang="hu-H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határideje: </a:t>
            </a:r>
            <a:r>
              <a:rPr lang="hu-H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február </a:t>
            </a:r>
            <a:r>
              <a:rPr lang="hu-H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20.</a:t>
            </a:r>
            <a:endParaRPr lang="hu-H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még nem rendelkezik ügyfélkapu regisztrációval: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egyszeri regisztrációt </a:t>
            </a:r>
            <a:r>
              <a:rPr lang="hu-HU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bármely okmányirodában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meg lehet tenni. Ezt követően az E-felvételi felületén található hitelesítés funkció használatával a két rendszerbe történő párhuzamos bejelentkezés után a hitelesítés automatikusan megtörténik, melyről elektronikus értesítést kap</a:t>
            </a:r>
            <a:r>
              <a:rPr lang="hu-H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jelentkező nem él az Ügyfélkapun keresztül történő hitelesítési </a:t>
            </a: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lehetőséggel </a:t>
            </a:r>
            <a:r>
              <a:rPr lang="hu-H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akkor</a:t>
            </a: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űrlapok kitöltése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adatainak ellenőrzése és mentése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után ki kell nyomtatnia </a:t>
            </a:r>
            <a:r>
              <a:rPr lang="hu-H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felületről az 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ún. hitelesítő adatlapot </a:t>
            </a:r>
            <a:r>
              <a:rPr lang="hu-H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azt aláírásával hitelesítve </a:t>
            </a: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ajánlott (könyvelt) küldeményként</a:t>
            </a:r>
            <a:r>
              <a:rPr lang="hu-HU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postáznia kell a következő címre: Oktatási Hivatal, 1380 Budapest, Pf. 1190.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hu-HU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6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jelentkező jelentkezési szándéka a hitelesítés után válik érvényessé</a:t>
            </a:r>
            <a:r>
              <a:rPr lang="hu-HU" sz="6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Ponthatárok</a:t>
            </a:r>
            <a:r>
              <a:rPr lang="hu-H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felvételi eredmények várható kihirdetése: </a:t>
            </a:r>
            <a:r>
              <a:rPr lang="hu-H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július </a:t>
            </a:r>
            <a:r>
              <a:rPr lang="hu-HU" sz="7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</a:t>
            </a:r>
            <a:endParaRPr lang="hu-HU" sz="7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57200" y="274638"/>
            <a:ext cx="8229600" cy="85010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b="1" u="sng" dirty="0" smtClean="0"/>
              <a:t/>
            </a:r>
            <a:br>
              <a:rPr lang="hu-HU" sz="3200" b="1" u="sng" dirty="0" smtClean="0"/>
            </a:br>
            <a:r>
              <a:rPr lang="hu-HU" altLang="hu-HU" sz="2800" b="1" dirty="0">
                <a:solidFill>
                  <a:prstClr val="black"/>
                </a:solidFill>
              </a:rPr>
              <a:t>A </a:t>
            </a:r>
            <a:r>
              <a:rPr lang="hu-HU" altLang="hu-HU" sz="2800" b="1" dirty="0" smtClean="0">
                <a:solidFill>
                  <a:prstClr val="black"/>
                </a:solidFill>
              </a:rPr>
              <a:t>2018. </a:t>
            </a:r>
            <a:r>
              <a:rPr lang="hu-HU" altLang="hu-HU" sz="2800" b="1" dirty="0">
                <a:solidFill>
                  <a:prstClr val="black"/>
                </a:solidFill>
              </a:rPr>
              <a:t>évi általános felvételi eljárás főbb tudnivalói</a:t>
            </a:r>
            <a:r>
              <a:rPr lang="hu-HU" sz="3200" dirty="0"/>
              <a:t/>
            </a:r>
            <a:br>
              <a:rPr lang="hu-HU" sz="3200" dirty="0"/>
            </a:br>
            <a:endParaRPr lang="hu-HU" sz="3200" dirty="0"/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780926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78614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altLang="hu-HU" sz="3200" b="1" dirty="0">
                <a:solidFill>
                  <a:prstClr val="black"/>
                </a:solidFill>
              </a:rPr>
              <a:t>Ki nyerhet felvételt?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41858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hu-HU" altLang="hu-HU" sz="105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hu-HU" altLang="hu-HU" sz="1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Aki </a:t>
            </a:r>
            <a:r>
              <a:rPr lang="hu-HU" altLang="hu-H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legalább egy jelentkezési helyre a jelentkezési határidőig </a:t>
            </a:r>
            <a:r>
              <a:rPr lang="hu-HU" altLang="hu-H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altLang="hu-H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február 15. 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csütörtök) </a:t>
            </a: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érvényes jelentkezést nyújtott be (</a:t>
            </a:r>
            <a:r>
              <a:rPr lang="hu-HU" altLang="hu-HU" sz="1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altLang="hu-H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képzésre lehet </a:t>
            </a:r>
            <a:r>
              <a:rPr lang="hu-HU" altLang="hu-H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jelentkezni)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Továbbtanuláshoz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megfelelő előképzettséggel, végzettséggel 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rendelkezik, továbbá</a:t>
            </a:r>
            <a:endParaRPr lang="hu-HU" altLang="hu-HU" sz="1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alapképzés, osztatlan képzés</a:t>
            </a:r>
            <a:r>
              <a:rPr lang="hu-HU" altLang="hu-H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hu-HU" altLang="hu-HU" sz="1800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előírt érettségi vizsgatárgyak teljesítése;</a:t>
            </a:r>
          </a:p>
          <a:p>
            <a:pPr lvl="1" algn="just">
              <a:spcBef>
                <a:spcPts val="0"/>
              </a:spcBef>
              <a:buFont typeface="Wingdings" panose="05000000000000000000" pitchFamily="2" charset="2"/>
              <a:buChar char="§"/>
              <a:defRPr/>
            </a:pPr>
            <a:r>
              <a:rPr lang="hu-H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megjelölt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tárgyak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közül </a:t>
            </a:r>
            <a:r>
              <a:rPr lang="hu-H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legalább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hu-HU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emelt szintű érettségi </a:t>
            </a:r>
            <a:r>
              <a:rPr lang="hu-H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vizsga teljesítése</a:t>
            </a:r>
            <a:r>
              <a:rPr lang="hu-HU" altLang="hu-HU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Pontszáma eléri a jogszabályban meghatározott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pontszámot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alapképzésen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osztatlan képzésen a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280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pontot, </a:t>
            </a:r>
          </a:p>
          <a:p>
            <a:pPr marL="0" indent="0">
              <a:spcBef>
                <a:spcPts val="300"/>
              </a:spcBef>
              <a:spcAft>
                <a:spcPts val="600"/>
              </a:spcAft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mesterképzésben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pontot;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hu-HU" altLang="hu-H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 minden esetben elegendő, hogy a felvételi összpontszám eléri a jogszabályi minimum pontszámot, állami ösztöndíjas képzésen </a:t>
            </a:r>
            <a:r>
              <a:rPr lang="hu-HU" altLang="hu-H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kell érni a szakhoz tartozó minimum ponthatárt </a:t>
            </a:r>
            <a:r>
              <a:rPr lang="hu-HU" altLang="hu-H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is, </a:t>
            </a:r>
          </a:p>
          <a:p>
            <a:pPr>
              <a:buFont typeface="Wingdings" panose="05000000000000000000" pitchFamily="2" charset="2"/>
              <a:buChar char="v"/>
            </a:pPr>
            <a:endParaRPr lang="hu-HU" sz="2000" dirty="0">
              <a:solidFill>
                <a:srgbClr val="0070C0"/>
              </a:solidFill>
            </a:endParaRPr>
          </a:p>
        </p:txBody>
      </p:sp>
      <p:pic>
        <p:nvPicPr>
          <p:cNvPr id="4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0618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2645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 b="1" dirty="0">
                <a:solidFill>
                  <a:prstClr val="black"/>
                </a:solidFill>
              </a:rPr>
              <a:t>Ki nyerhet felvételt?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600" y="1412776"/>
            <a:ext cx="8077200" cy="4597971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v"/>
              <a:defRPr/>
            </a:pPr>
            <a:r>
              <a:rPr lang="hu-HU" altLang="hu-HU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KRE-BTK-án ezek a következők szakok</a:t>
            </a:r>
            <a:r>
              <a:rPr lang="hu-HU" altLang="hu-HU" sz="2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anglisztika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kommunikáció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és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médiatudomány (A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455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magyar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310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 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pszichológia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szabad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bölcsészet (A)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 pont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szociológia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pont</a:t>
            </a:r>
          </a:p>
          <a:p>
            <a:pPr lvl="1" algn="just">
              <a:lnSpc>
                <a:spcPct val="110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történelem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320 pont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osztatlan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tanárképzés (O) 305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  <a:endParaRPr lang="hu-HU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  <a:defRPr/>
            </a:pPr>
            <a:r>
              <a:rPr lang="hu-H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eléri</a:t>
            </a:r>
            <a:r>
              <a:rPr lang="hu-H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július </a:t>
            </a:r>
            <a:r>
              <a:rPr lang="hu-HU" sz="19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25-én </a:t>
            </a:r>
            <a:r>
              <a:rPr lang="hu-HU" sz="19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megállapított ponthatárt</a:t>
            </a:r>
            <a:endParaRPr lang="hu-HU" altLang="hu-HU" sz="19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0000"/>
              </a:lnSpc>
              <a:spcBef>
                <a:spcPts val="600"/>
              </a:spcBef>
              <a:buFont typeface="Wingdings" panose="05000000000000000000" pitchFamily="2" charset="2"/>
              <a:buChar char="v"/>
              <a:defRPr/>
            </a:pP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megfelel az adott szakon meghatározott </a:t>
            </a:r>
            <a:r>
              <a:rPr lang="hu-HU" alt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egyéb feltételeknek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(KRE-BTK osztatlan tanári szakpárokon szükséges a pályaalkalmassági </a:t>
            </a:r>
            <a:r>
              <a:rPr lang="hu-HU" altLang="hu-HU" sz="19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vizsgálat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illetve </a:t>
            </a:r>
            <a:r>
              <a:rPr lang="hu-HU" sz="19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média-, mozgókép- és kommunikációtanári szakon a gyakorlati vizsga (média) </a:t>
            </a:r>
            <a:r>
              <a:rPr lang="hu-HU" altLang="hu-HU" sz="19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sikeres teljesítése);</a:t>
            </a:r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6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10618"/>
            <a:ext cx="2376264" cy="1047382"/>
          </a:xfrm>
          <a:prstGeom prst="rect">
            <a:avLst/>
          </a:prstGeom>
          <a:noFill/>
        </p:spPr>
      </p:pic>
      <p:sp>
        <p:nvSpPr>
          <p:cNvPr id="7" name="Cím 1"/>
          <p:cNvSpPr txBox="1">
            <a:spLocks/>
          </p:cNvSpPr>
          <p:nvPr/>
        </p:nvSpPr>
        <p:spPr>
          <a:xfrm>
            <a:off x="609600" y="427038"/>
            <a:ext cx="8229600" cy="76971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sz="3200" b="1" dirty="0" smtClean="0">
                <a:solidFill>
                  <a:prstClr val="black"/>
                </a:solidFill>
              </a:rPr>
              <a:t>Ki nyerhet felvételt?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08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Figyelem! NEM kell feltölteni az alábbi </a:t>
            </a:r>
            <a:r>
              <a:rPr lang="hu-H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dokumentumokat</a:t>
            </a:r>
          </a:p>
          <a:p>
            <a:pPr>
              <a:buFont typeface="+mj-lt"/>
              <a:buAutoNum type="arabicPeriod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2003. január 1-je után megszerzett államilag elismert nyelvvizsgák esetében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elektronikus jelentkezés során a bizonyítvány adatainak megadása kötelező (nyelv megnevezése, foka, típusa, bizonyítvány száma, anyakönyvi szám). Az államilag elismert nyelvvizsga-bizonyítvány hitelességének az ellenőrzése a nyelvvizsgák nyelvvizsga-anyakönyveinek nyilvántartásából történik.</a:t>
            </a:r>
          </a:p>
          <a:p>
            <a:pPr algn="just"/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2006. január 1-je után kibocsátott magyar rendszerű érettségi bizonyítványban és érettségi tanúsítvány(ok)</a:t>
            </a:r>
            <a:r>
              <a:rPr lang="hu-H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szereplő érettségi vizsgaeredményeket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Hivatal a köznevelés információs rendszeréből elektronikus úton használja fel.</a:t>
            </a:r>
          </a:p>
          <a:p>
            <a:pPr marL="0" indent="0"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jelentkező az e-ügyintézés keretében folyamatosan nyomon követheti a nyelvvizsga-anyakönyveinek nyilvántartásából és a köznevelés információs rendszeréből átkerült adatait. Amennyiben van olyan érettségi, illetve nyelvvizsga eredménye, amelyet nem lát az E-felvételiben, azt az e-ügyintézés keretében dokumentum feltöltésével jelezze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ím 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200" b="1" dirty="0"/>
              <a:t>Figyelem! NEM kell feltölteni az alábbi dokumentumokat:</a:t>
            </a:r>
            <a:endParaRPr lang="hu-HU" dirty="0"/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56" y="5810618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6461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hu-HU" sz="12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pontos </a:t>
            </a:r>
            <a:r>
              <a:rPr lang="hu-HU" sz="19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rendszer </a:t>
            </a:r>
            <a:endParaRPr lang="hu-HU" sz="19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 a tanulmányi és érettségi pontokból </a:t>
            </a:r>
            <a:endParaRPr lang="hu-H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pont többletpontokból</a:t>
            </a:r>
            <a:endParaRPr 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Számítás módja:</a:t>
            </a:r>
            <a:endParaRPr lang="hu-HU" sz="19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tanulmányi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pontok 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 pont)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és az érettségi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pontok 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200 pont)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összege + a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többletpontok;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pontok kétszerese 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200pont x 2)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többletpontok;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KRE-n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felsőfokú oklevél birtokában az oklevél minősítése alapján szerezhető  </a:t>
            </a:r>
            <a:r>
              <a:rPr lang="hu-H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pont + a </a:t>
            </a:r>
            <a:r>
              <a:rPr lang="hu-H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többletpontok;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Oklevél minősítése alapján történő pontszámítás esetén csatolni kell a felsőfokú végzettséget igazoló oklevél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másolatát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hu-H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kitűnő/jeles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minősítésű oklevél: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 		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minősítésű oklevél: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360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		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közepes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minősítésű oklevél: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320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	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/>
              </a:rPr>
              <a:t>	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elégséges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minősítésű oklevél: </a:t>
            </a:r>
            <a:r>
              <a:rPr 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280 </a:t>
            </a:r>
            <a:r>
              <a:rPr 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</a:t>
            </a:r>
          </a:p>
          <a:p>
            <a:pPr marL="457200" indent="-457200">
              <a:buFont typeface="+mj-lt"/>
              <a:buAutoNum type="arabicPeriod"/>
            </a:pPr>
            <a:endParaRPr 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ím 1"/>
          <p:cNvSpPr txBox="1">
            <a:spLocks noGrp="1"/>
          </p:cNvSpPr>
          <p:nvPr>
            <p:ph type="title"/>
          </p:nvPr>
        </p:nvSpPr>
        <p:spPr>
          <a:xfrm>
            <a:off x="467544" y="260648"/>
            <a:ext cx="8229600" cy="12101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ctr" rtl="0">
              <a:spcBef>
                <a:spcPct val="0"/>
              </a:spcBef>
            </a:pPr>
            <a:r>
              <a:rPr lang="hu-HU" sz="3200" b="1" dirty="0" smtClean="0"/>
              <a:t>PONTSZÁMÍTÁS</a:t>
            </a:r>
            <a:r>
              <a:rPr lang="hu-HU" sz="3200" dirty="0" smtClean="0"/>
              <a:t/>
            </a:r>
            <a:br>
              <a:rPr lang="hu-HU" sz="3200" dirty="0" smtClean="0"/>
            </a:br>
            <a:r>
              <a:rPr lang="hu-HU" sz="2800" b="1" dirty="0" smtClean="0"/>
              <a:t>BA (alapképzés), Osztatlan tanárképzés, </a:t>
            </a:r>
            <a:endParaRPr lang="hu-HU" sz="2800" dirty="0"/>
          </a:p>
        </p:txBody>
      </p:sp>
      <p:pic>
        <p:nvPicPr>
          <p:cNvPr id="7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08070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2803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Tóth Zsuzsanna Mercédesz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fontScale="77500" lnSpcReduction="20000"/>
          </a:bodyPr>
          <a:lstStyle/>
          <a:p>
            <a:pPr>
              <a:buFont typeface="+mj-lt"/>
              <a:buAutoNum type="arabicPeriod"/>
            </a:pP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tanulmányi pontok (</a:t>
            </a:r>
            <a:r>
              <a:rPr lang="hu-H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 pont) és az érettségi pontok (</a:t>
            </a:r>
            <a:r>
              <a:rPr lang="hu-HU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200 pont) összege + a </a:t>
            </a: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többletpontok;</a:t>
            </a:r>
            <a:endParaRPr lang="hu-H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hu-H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anulmányi pontok:</a:t>
            </a:r>
            <a:endParaRPr lang="hu-HU" sz="1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pont: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középiskolai érdemjegyekből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öt fő tantárgy utolsó két év végi érdemjegyeit összeadni, majd megduplázni</a:t>
            </a:r>
          </a:p>
          <a:p>
            <a:pPr lvl="1"/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magyar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nyelv és irodalom, matematika, történelem, idegen nyelv, természettudományos tárgy</a:t>
            </a:r>
          </a:p>
          <a:p>
            <a:pPr lvl="1"/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nincs legalább két évig tanult természettudományos tárgya, akkor két, legalább egy évig tanult természettudományos tárgy év végi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jegyeit kell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venni</a:t>
            </a:r>
          </a:p>
          <a:p>
            <a:pPr marL="0" indent="0">
              <a:buNone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 pont: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átlageredményéből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négy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kötelező és egy szabadon választható érettségi tárgy százalékos eredményének átlaga, egész számra kerekítve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2005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előtti érettséginél az érdemjegyek átváltása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százalékokra: jeles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100%, jó: 79%, közepes: 59%, elégséges: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39%</a:t>
            </a:r>
          </a:p>
          <a:p>
            <a:pPr marL="0" indent="0">
              <a:buNone/>
            </a:pPr>
            <a:r>
              <a:rPr lang="hu-HU" sz="1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hu-H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rettségi pontok: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Főszabályként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két érettségi vizsgatárgy százalékos eredményei alapján számítható pontok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érettségi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pontok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Amennyiben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követelményként több érettségi vizsgatárgy választható – vagyis a kettőnél több megadott tantárgy között „vagy" szerepel –, akkor ezek közül a jelentkező számára legkedvezőbb két érettségi vizsgatárgy eredményei alapján kell kiszámítani az érettségi pontokat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érettségi pontok összértéke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maximum 200 pont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lehet.</a:t>
            </a:r>
            <a:endParaRPr 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sz="2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az </a:t>
            </a:r>
            <a:r>
              <a:rPr lang="hu-HU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pontok kétszerese + a többletpontok;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kiválasztott szakon kötelező/választható két tantárgyat kell figyelembe venni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százalékos eredményekből pontok (100%-100pont)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tárgyanként legfeljebb 100 pontot lehet szerezni, függetlenül attól, hogy emelt vagy középszintű a vizsga</a:t>
            </a:r>
          </a:p>
          <a:p>
            <a:pPr marL="0" indent="0">
              <a:buNone/>
            </a:pPr>
            <a:endParaRPr lang="hu-HU" sz="1800" dirty="0"/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67544" y="260648"/>
            <a:ext cx="8229600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0">
              <a:spcBef>
                <a:spcPct val="0"/>
              </a:spcBef>
            </a:pPr>
            <a:r>
              <a:rPr lang="hu-HU" sz="3200" b="1" kern="0" dirty="0" smtClean="0"/>
              <a:t>PONTSZÁMÍTÁS</a:t>
            </a:r>
            <a:r>
              <a:rPr lang="hu-HU" sz="3200" kern="0" dirty="0" smtClean="0"/>
              <a:t/>
            </a:r>
            <a:br>
              <a:rPr lang="hu-HU" sz="3200" kern="0" dirty="0" smtClean="0"/>
            </a:br>
            <a:r>
              <a:rPr lang="hu-HU" sz="2800" b="1" kern="0" dirty="0" smtClean="0"/>
              <a:t>BA (alapképzés), Osztatlan tanárképzés, </a:t>
            </a:r>
            <a:endParaRPr lang="hu-HU" sz="2800" kern="0" dirty="0"/>
          </a:p>
        </p:txBody>
      </p:sp>
      <p:pic>
        <p:nvPicPr>
          <p:cNvPr id="5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257170"/>
            <a:ext cx="1187624" cy="5234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59047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0081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3200" b="1" dirty="0" smtClean="0">
                <a:solidFill>
                  <a:schemeClr val="tx1"/>
                </a:solidFill>
              </a:rPr>
              <a:t/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3100" b="1" dirty="0" smtClean="0">
                <a:solidFill>
                  <a:schemeClr val="tx1"/>
                </a:solidFill>
              </a:rPr>
              <a:t>TÖBBLETPONT - </a:t>
            </a:r>
            <a:r>
              <a:rPr lang="hu-HU" altLang="hu-HU" sz="3100" b="1" dirty="0">
                <a:solidFill>
                  <a:schemeClr val="tx1"/>
                </a:solidFill>
              </a:rPr>
              <a:t>Maximum 100 </a:t>
            </a:r>
            <a:r>
              <a:rPr lang="hu-HU" altLang="hu-HU" sz="3100" b="1" dirty="0" smtClean="0">
                <a:solidFill>
                  <a:schemeClr val="tx1"/>
                </a:solidFill>
              </a:rPr>
              <a:t>pont</a:t>
            </a:r>
            <a:r>
              <a:rPr lang="hu-HU" sz="3200" b="1" dirty="0" smtClean="0">
                <a:solidFill>
                  <a:schemeClr val="tx1"/>
                </a:solidFill>
              </a:rPr>
              <a:t/>
            </a:r>
            <a:br>
              <a:rPr lang="hu-HU" sz="3200" b="1" dirty="0" smtClean="0">
                <a:solidFill>
                  <a:schemeClr val="tx1"/>
                </a:solidFill>
              </a:rPr>
            </a:br>
            <a:r>
              <a:rPr lang="hu-HU" sz="2200" b="1" dirty="0" smtClean="0">
                <a:solidFill>
                  <a:schemeClr val="tx1"/>
                </a:solidFill>
              </a:rPr>
              <a:t>(igazoló dokumentumok alapján)</a:t>
            </a:r>
            <a:r>
              <a:rPr lang="hu-HU" sz="3200" dirty="0" smtClean="0">
                <a:solidFill>
                  <a:schemeClr val="tx1"/>
                </a:solidFill>
              </a:rPr>
              <a:t/>
            </a:r>
            <a:br>
              <a:rPr lang="hu-HU" sz="3200" dirty="0" smtClean="0">
                <a:solidFill>
                  <a:schemeClr val="tx1"/>
                </a:solidFill>
              </a:rPr>
            </a:b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44449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Emeltszintű </a:t>
            </a: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érettségi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vizsga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amelyből a jelentkező érettségi pontját számolják. Vizsgánként 50-50 pont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jár,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100 pont;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legalább 45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%-os </a:t>
            </a:r>
            <a:r>
              <a:rPr 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eredménynél)</a:t>
            </a: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Nyelvtudást igazoló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dokumentum 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(bizonyítvány/oklevél), </a:t>
            </a:r>
          </a:p>
          <a:p>
            <a:pPr marL="914400" lvl="2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40 pont; (B2, komplex nyelvvizsga 28 pont)</a:t>
            </a:r>
          </a:p>
          <a:p>
            <a:pPr marL="11430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Akik ugyanabból a nyelvből nyelvvizsgát és emelt szintű érettségit is tesznek, csak </a:t>
            </a:r>
            <a:r>
              <a:rPr lang="hu-H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emelt szintű </a:t>
            </a:r>
            <a:r>
              <a:rPr 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matúráért kapnak többletpontot.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Tanulmányi és művészeti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versenyeredmény;</a:t>
            </a:r>
          </a:p>
          <a:p>
            <a:pPr marL="0" lvl="0" indent="0" algn="just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Csak akkor jár többletpont, ha a jelentkezők olyan tárgyból versenyeztek, amely a kiválasztott szakon érettségi pontot adó tárgy.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Felsőoktatási szakképzés záróvizsgája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32 pont);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Szakirányú végzettség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u-HU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32 pont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OKJ-s jegyzékben szereplő, 1993 után szerzett 54-es vagy 55-ös szakszámú végzettség - ha a szakirányuknak megfelelő képzésen tanul tovább és az adott képzési terület felsőoktatási intézményei közösen így határoztak.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hu-H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Sporteredmény </a:t>
            </a: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igazolása;</a:t>
            </a:r>
            <a:endParaRPr lang="hu-H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u-H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Esélyegyenlőség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40 pont: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Az igazolási jogcímnek a Tájékoztató megjelenése és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2018.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július </a:t>
            </a: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közötti valamely időtartamban kell fennállnia.</a:t>
            </a:r>
            <a:endParaRPr lang="hu-H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Hátrányos helyzet igazolása</a:t>
            </a:r>
            <a:endParaRPr lang="hu-HU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Fogyatékosság igazolása 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hu-H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Gyermekgondozás igazolása</a:t>
            </a:r>
          </a:p>
          <a:p>
            <a:endParaRPr lang="hu-HU" dirty="0"/>
          </a:p>
        </p:txBody>
      </p:sp>
      <p:pic>
        <p:nvPicPr>
          <p:cNvPr id="4" name="Picture 2" descr="http://www.kre.hu/nyiltnap/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5609843"/>
            <a:ext cx="2376264" cy="104738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471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7585</TotalTime>
  <Words>1305</Words>
  <Application>Microsoft Office PowerPoint</Application>
  <PresentationFormat>Diavetítés a képernyőre (4:3 oldalarány)</PresentationFormat>
  <Paragraphs>161</Paragraphs>
  <Slides>15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Károli Gáspár Református Egyetem Bölcsészettudományi Kar</vt:lpstr>
      <vt:lpstr> A 2018. évi általános felvételi eljárás főbb tudnivalói </vt:lpstr>
      <vt:lpstr>   </vt:lpstr>
      <vt:lpstr>Ki nyerhet felvételt?</vt:lpstr>
      <vt:lpstr>Ki nyerhet felvételt?</vt:lpstr>
      <vt:lpstr>Figyelem! NEM kell feltölteni az alábbi dokumentumokat:</vt:lpstr>
      <vt:lpstr>PONTSZÁMÍTÁS BA (alapképzés), Osztatlan tanárképzés, </vt:lpstr>
      <vt:lpstr>Tóth Zsuzsanna Mercédesz </vt:lpstr>
      <vt:lpstr> TÖBBLETPONT - Maximum 100 pont (igazoló dokumentumok alapján) </vt:lpstr>
      <vt:lpstr> Felsőoktatási felvételi szakmai vizsga </vt:lpstr>
      <vt:lpstr>Osztatlan tanárképzés</vt:lpstr>
      <vt:lpstr>Osztatlan tanárképzés – Alapszakos végzettséggel</vt:lpstr>
      <vt:lpstr> Gyakorlati vizsga (média),  Média-, Mozgókép és Kommunikációtanár szakra </vt:lpstr>
      <vt:lpstr>WWW.</vt:lpstr>
      <vt:lpstr>További kérdésére szívesen válaszolunk:  www.kre.hu/btk/  Tanulmányi Osztály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Károli Gáspár</dc:title>
  <dc:creator>Krizsán Ottó</dc:creator>
  <cp:lastModifiedBy>Krizsán Ottó</cp:lastModifiedBy>
  <cp:revision>173</cp:revision>
  <dcterms:created xsi:type="dcterms:W3CDTF">2014-12-12T09:56:25Z</dcterms:created>
  <dcterms:modified xsi:type="dcterms:W3CDTF">2017-12-08T11:16:07Z</dcterms:modified>
</cp:coreProperties>
</file>