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0" r:id="rId4"/>
    <p:sldId id="261" r:id="rId5"/>
    <p:sldId id="288" r:id="rId6"/>
    <p:sldId id="266" r:id="rId7"/>
    <p:sldId id="268" r:id="rId8"/>
    <p:sldId id="269" r:id="rId9"/>
    <p:sldId id="289" r:id="rId10"/>
    <p:sldId id="258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86" d="100"/>
          <a:sy n="86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663ED-98E2-4C2B-ABEE-685CBD01CE63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6BF82-E674-4650-A195-801F532136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23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6BF82-E674-4650-A195-801F5321367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64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36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92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73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00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35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9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3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7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80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160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29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F0E1-1AA2-4250-A0CA-FCD79AD33052}" type="datetimeFigureOut">
              <a:rPr lang="hu-HU" smtClean="0"/>
              <a:t>2016.01.13.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5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felvi.hu-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712322"/>
            <a:ext cx="7632848" cy="8850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5100" b="1" dirty="0" smtClean="0">
                <a:solidFill>
                  <a:schemeClr val="tx1"/>
                </a:solidFill>
              </a:rPr>
              <a:t>Nyílt Nap</a:t>
            </a:r>
          </a:p>
          <a:p>
            <a:r>
              <a:rPr lang="hu-HU" sz="3400" dirty="0" smtClean="0">
                <a:solidFill>
                  <a:schemeClr val="tx1"/>
                </a:solidFill>
              </a:rPr>
              <a:t>2016. </a:t>
            </a:r>
            <a:r>
              <a:rPr lang="hu-HU" sz="3400" dirty="0" smtClean="0">
                <a:solidFill>
                  <a:schemeClr val="tx1"/>
                </a:solidFill>
              </a:rPr>
              <a:t>február 2-3-4.</a:t>
            </a:r>
            <a:endParaRPr lang="hu-HU" sz="3400" dirty="0">
              <a:solidFill>
                <a:schemeClr val="tx1"/>
              </a:solidFill>
            </a:endParaRPr>
          </a:p>
          <a:p>
            <a:endParaRPr lang="hu-HU" sz="3400" b="1" dirty="0" smtClean="0">
              <a:solidFill>
                <a:schemeClr val="tx1"/>
              </a:solidFill>
            </a:endParaRPr>
          </a:p>
          <a:p>
            <a:endParaRPr lang="hu-HU" sz="2000" dirty="0" smtClean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5904656" cy="357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6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WWW.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tanulmanyi-osztaly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felvetelizoknek.html</a:t>
            </a:r>
            <a:endParaRPr lang="hu-H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FELVÉTELI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iakhitel.hu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53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www.kre.hu</a:t>
            </a:r>
            <a:r>
              <a:rPr lang="hu-HU" dirty="0" smtClean="0"/>
              <a:t>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1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>
                <a:solidFill>
                  <a:prstClr val="black"/>
                </a:solidFill>
              </a:rPr>
              <a:t>A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2016.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felvételi eljárás </a:t>
            </a:r>
            <a:r>
              <a:rPr lang="hu-HU" altLang="hu-HU" sz="3100" b="1" dirty="0">
                <a:solidFill>
                  <a:prstClr val="black"/>
                </a:solidFill>
              </a:rPr>
              <a:t>főbb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tájékoztató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megjelent 2015.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23-án. Elérhető a 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kizárólag elektronikusan a 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Hivatalos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kiegészítés megjelenése: 2016.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január 31. –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www.felvi.hu-n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középiskolai tantárgyból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újra szeretne érettségi vizsgát tenni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akkor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vizsgára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 kell jelentkezni. Ennek 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2016. február 15.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képzés megjelölésére díjmentesen van lehetőség.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Az osztatlan kétszakos tanárképzés egy jelentkezési helynek számít!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Sorrendmódosítás, dokumentumpótlás határideje: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július 12.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Sorrendmódosítás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egyszer lehetséges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alt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80926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26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/>
              <a:t/>
            </a:r>
            <a:br>
              <a:rPr lang="hu-HU" b="1" u="sng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</a:t>
            </a:r>
            <a:r>
              <a:rPr lang="hu-HU" alt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határideje: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február 23.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bármely okmányirodában meg lehet tenni. Ezt követően az E-felvételi felületén található hitelesítés funkció használatával a két rendszerbe történő párhuzamos bejelentkezés után a hitelesítés automatikusan megtörténik, melyről elektronikus értesítést kap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nem él az Ügyfélkapun keresztül történő hitelesítési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lehetőséggel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űrlapok kitöltése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felületről az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aláírásával hitelesítve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jelentkezési szándéka a hitelesítés után válik érvényessé</a:t>
            </a: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felvételi eredmények várható kihirdetése: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 dirty="0">
                <a:solidFill>
                  <a:prstClr val="black"/>
                </a:solidFill>
              </a:rPr>
              <a:t>A 2016. 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0926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861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altLang="hu-HU" sz="3200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4185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altLang="hu-HU" sz="10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altLang="hu-H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 jelentkezési helyre a jelentkezési határidőig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hétfő)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</a:t>
            </a:r>
            <a:r>
              <a:rPr lang="hu-HU" altLang="hu-H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képzésre lehet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jelentkezni)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Továbbtanuláshoz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előképzettséggel, végzettséggel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rendelkezik, továbbá</a:t>
            </a:r>
            <a:endParaRPr lang="hu-HU" altLang="hu-H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alapképzés, osztatlan képzés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hu-HU" altLang="hu-HU" sz="18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előírt érettségi vizsgatárgyak teljesítése;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megjelölt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tárgyak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közül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emelt szintű érettségi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vizsga teljesítése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Pontszáma eléri a jogszabályban meghatározott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pontszámot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alapképzésen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osztatlan képzésen a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pontot,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felsőoktatási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szakképzésben a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pontot,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mesterképzésben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minden esetben elegendő, hogy a felvételi összpontszám eléri a jogszabályi minimum pontszámot, állami ösztöndíjas képzésen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kell érni a szakhoz tartozó minimum ponthatárt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4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412776"/>
            <a:ext cx="8077200" cy="4597971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KRE-BTK-án ezek a következők szakok</a:t>
            </a:r>
            <a:r>
              <a:rPr lang="hu-HU" altLang="hu-H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anglisztika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médiatudomány (A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455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310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 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szabad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bölcsészet 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szociológia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történelem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310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osztatlan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 (O) 305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26-án </a:t>
            </a:r>
            <a:r>
              <a:rPr lang="hu-H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</a:t>
            </a: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ponthatárt</a:t>
            </a:r>
            <a:endParaRPr lang="hu-HU" altLang="hu-H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 az adott szakon meghatározott </a:t>
            </a:r>
            <a:r>
              <a:rPr lang="hu-HU" alt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feltételeknek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(KRE-BTK osztatlan tanári szakpárokon szükséges a pályaalkalmassági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vizsgálat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illetve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média-, mozgókép- és kommunikációtanári szakon a gyakorlati vizsga (média)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sikeres teljesítése);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09600" y="427038"/>
            <a:ext cx="8229600" cy="769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sz="3200" b="1" dirty="0" smtClean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pontos </a:t>
            </a:r>
            <a:r>
              <a:rPr lang="hu-HU" sz="1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 </a:t>
            </a:r>
            <a:endParaRPr lang="hu-HU" sz="19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a tanulmányi és érettségi pontokból 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 többletpontokból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 módja:</a:t>
            </a:r>
            <a:endParaRPr lang="hu-HU" sz="1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pontok és az érettségi pontok összege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kétszerese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KRE-n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felsőfokú oklevél birtokában az oklevél minősítése alapján szerezhető  </a:t>
            </a:r>
            <a:r>
              <a:rPr lang="hu-H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pont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Oklevél minősítése alapján történő pontszámítás esetén csatolni kell a felsőfokú végzettséget igazoló oklevél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másolatát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kitűnő/jeles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közepes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elégséges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457200" indent="-457200">
              <a:buFont typeface="+mj-lt"/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 rtl="0">
              <a:spcBef>
                <a:spcPct val="0"/>
              </a:spcBef>
            </a:pPr>
            <a:r>
              <a:rPr lang="hu-HU" sz="3200" b="1" dirty="0" smtClean="0"/>
              <a:t>PONTSZÁMÍTÁS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800" b="1" dirty="0" smtClean="0"/>
              <a:t>BA (alapképzés), Osztatlan tanárképzés, </a:t>
            </a:r>
            <a:endParaRPr lang="hu-HU" sz="2800" dirty="0"/>
          </a:p>
        </p:txBody>
      </p:sp>
      <p:pic>
        <p:nvPicPr>
          <p:cNvPr id="7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03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TÖBBLETPONT - </a:t>
            </a:r>
            <a:r>
              <a:rPr lang="hu-HU" altLang="hu-HU" sz="3200" b="1" dirty="0">
                <a:solidFill>
                  <a:schemeClr val="tx1"/>
                </a:solidFill>
              </a:rPr>
              <a:t>Maximum 100 </a:t>
            </a:r>
            <a:r>
              <a:rPr lang="hu-HU" altLang="hu-HU" sz="3200" b="1" dirty="0" smtClean="0">
                <a:solidFill>
                  <a:schemeClr val="tx1"/>
                </a:solidFill>
              </a:rPr>
              <a:t>pont</a:t>
            </a:r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(igazoló dokumentumok alapján)</a:t>
            </a:r>
            <a:r>
              <a:rPr lang="hu-HU" sz="3200" dirty="0" smtClean="0">
                <a:solidFill>
                  <a:schemeClr val="tx1"/>
                </a:solidFill>
              </a:rPr>
              <a:t/>
            </a:r>
            <a:br>
              <a:rPr lang="hu-HU" sz="3200" dirty="0" smtClean="0">
                <a:solidFill>
                  <a:schemeClr val="tx1"/>
                </a:solidFill>
              </a:rPr>
            </a:b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Emeltszintű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vizsga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amelyből a jelentkező érettségi pontját számolják. Vizsgánként 50-50 pont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jár,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 pont;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45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%-os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eredménynél)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(bizonyítvány/oklevél), 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pont;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és művészeti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versenyeredmény;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Szakképesítést igazoló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dokumentum;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igazolása;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pont: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igazolási jogcímnek a Tájékoztató megjelenése és 2016. július 12. közötti valamely időtartamban kell fennállnia.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helyzet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09843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47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b="1" dirty="0" smtClean="0"/>
              <a:t>Osztatlan tanárképzés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-on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vesznek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részt!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élja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jelölttel való személyes találkozás során, a tanárképzésre jelentkező pályaképéről, személyes motivációiról, habitusáról, kommunikációs készségéről való tájékozódás.</a:t>
            </a:r>
          </a:p>
          <a:p>
            <a:pPr marL="0" indent="0">
              <a:buNone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információ: </a:t>
            </a:r>
            <a:r>
              <a:rPr lang="hu-HU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vizsgálatra az az intézmény hívja be a jelentkezőt, 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amelyet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elsőként jelölt meg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Felvételi pályaalkalmassági vizsgálat időpontja:</a:t>
            </a:r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23-24-25-26..</a:t>
            </a:r>
          </a:p>
          <a:p>
            <a:pPr lvl="1">
              <a:spcBef>
                <a:spcPts val="0"/>
              </a:spcBef>
            </a:pPr>
            <a:r>
              <a:rPr lang="hu-HU" sz="2000" b="1" dirty="0" smtClean="0"/>
              <a:t>Helyszíne:</a:t>
            </a:r>
            <a:r>
              <a:rPr lang="hu-HU" sz="2000" dirty="0"/>
              <a:t> 1146 Budapest, Dózsa György út 25-27.</a:t>
            </a: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13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vizsga (média)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két részről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áll: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előzetesen megírt és beküldött dolgozatból, esszéből.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vizsgabizottság tagjaival folytatott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beszélgetésből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szóbeli felvételi beszélgetésen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előzetesen beküldött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formában beadott írásos és képi tartalmú munkának a megvitatása, diszkussziója zajlik. A beszélgetésen újabb vagy más vizuális anyagok bemutatására már nincs lehetőség!</a:t>
            </a:r>
          </a:p>
          <a:p>
            <a:pPr marL="0" indent="0" algn="just">
              <a:buNone/>
            </a:pPr>
            <a:r>
              <a:rPr lang="hu-H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 képet kíván kapni arról, hogy milyen motiváltsággal és előzetes elképzelésekkel kezdi meg a tanulmányait a jövendő médiatanára.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információ: </a:t>
            </a:r>
            <a:r>
              <a:rPr lang="hu-H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Gyakorlati vizsga (média), időpontja: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25-26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lvl="1">
              <a:spcBef>
                <a:spcPts val="0"/>
              </a:spcBef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Helyszíne: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1088 Budapest, Reviczky u. 4.</a:t>
            </a:r>
          </a:p>
          <a:p>
            <a:pPr marL="0" indent="0" algn="just">
              <a:buNone/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Gyakorlati </a:t>
            </a:r>
            <a:r>
              <a:rPr lang="hu-HU" sz="2700" b="1" dirty="0"/>
              <a:t>vizsga (média</a:t>
            </a:r>
            <a:r>
              <a:rPr lang="hu-HU" sz="2700" b="1" dirty="0" smtClean="0"/>
              <a:t>)</a:t>
            </a:r>
            <a:r>
              <a:rPr lang="hu-HU" sz="2700" dirty="0" smtClean="0"/>
              <a:t>,</a:t>
            </a:r>
            <a:r>
              <a:rPr lang="hu-HU" sz="2700" b="1" dirty="0"/>
              <a:t> 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Média-</a:t>
            </a:r>
            <a:r>
              <a:rPr lang="hu-HU" sz="2700" b="1" dirty="0"/>
              <a:t>, Mozgókép és Kommunikációtanár szakra</a:t>
            </a:r>
            <a:r>
              <a:rPr lang="hu-HU" sz="2400" b="1" dirty="0"/>
              <a:t/>
            </a:r>
            <a:br>
              <a:rPr lang="hu-HU" sz="2400" b="1" dirty="0"/>
            </a:br>
            <a:endParaRPr lang="hu-HU" sz="24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857" y="5744127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117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681</Words>
  <Application>Microsoft Office PowerPoint</Application>
  <PresentationFormat>Diavetítés a képernyőre (4:3 oldalarány)</PresentationFormat>
  <Paragraphs>120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Károli Gáspár Református Egyetem Bölcsészettudományi Kar</vt:lpstr>
      <vt:lpstr> A 2016. évi általános felvételi eljárás főbb tudnivalói </vt:lpstr>
      <vt:lpstr>   </vt:lpstr>
      <vt:lpstr>Ki nyerhet felvételt?</vt:lpstr>
      <vt:lpstr>Ki nyerhet felvételt?</vt:lpstr>
      <vt:lpstr>PONTSZÁMÍTÁS BA (alapképzés), Osztatlan tanárképzés, </vt:lpstr>
      <vt:lpstr> TÖBBLETPONT - Maximum 100 pont (igazoló dokumentumok alapján) </vt:lpstr>
      <vt:lpstr>Osztatlan tanárképzés</vt:lpstr>
      <vt:lpstr> Gyakorlati vizsga (média),  Média-, Mozgókép és Kommunikációtanár szakra 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</dc:title>
  <dc:creator>Krizsán Ottó</dc:creator>
  <cp:lastModifiedBy>Határ Anita</cp:lastModifiedBy>
  <cp:revision>106</cp:revision>
  <dcterms:created xsi:type="dcterms:W3CDTF">2014-12-12T09:56:25Z</dcterms:created>
  <dcterms:modified xsi:type="dcterms:W3CDTF">2016-01-13T13:06:43Z</dcterms:modified>
</cp:coreProperties>
</file>