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86" r:id="rId4"/>
    <p:sldId id="278" r:id="rId5"/>
    <p:sldId id="273" r:id="rId6"/>
    <p:sldId id="279" r:id="rId7"/>
    <p:sldId id="260" r:id="rId8"/>
    <p:sldId id="263" r:id="rId9"/>
    <p:sldId id="283" r:id="rId10"/>
    <p:sldId id="285" r:id="rId11"/>
    <p:sldId id="264" r:id="rId12"/>
    <p:sldId id="281" r:id="rId13"/>
    <p:sldId id="284" r:id="rId14"/>
    <p:sldId id="265" r:id="rId15"/>
    <p:sldId id="266" r:id="rId16"/>
    <p:sldId id="280" r:id="rId17"/>
    <p:sldId id="288" r:id="rId18"/>
    <p:sldId id="274" r:id="rId19"/>
    <p:sldId id="275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98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53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82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236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14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26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4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84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27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45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6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1AC8-D851-425B-A288-A58231243245}" type="datetimeFigureOut">
              <a:rPr lang="hu-HU" smtClean="0"/>
              <a:t>2019.01.28.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78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elvi.hu/felveteli/szakok_kepzesek/tanarkepzes_valaszt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elvi.hu/felveteli/jelentkezes/felveteli_tajekoztato/FFT_2019A/1_teendok_hataridok/17_hatarido_utan" TargetMode="External"/><Relationship Id="rId3" Type="http://schemas.openxmlformats.org/officeDocument/2006/relationships/hyperlink" Target="https://www.felvi.hu/felveteli/jelentkezes/felveteli_tajekoztato/FFT_2019A/1_teendok_hataridok/12_hogyan_kell_jelentkezni" TargetMode="External"/><Relationship Id="rId7" Type="http://schemas.openxmlformats.org/officeDocument/2006/relationships/hyperlink" Target="https://www.felvi.hu/felveteli/jelentkezes/felveteli_tajekoztato/FFT_2019A/1_teendok_hataridok/16_kieg_dij" TargetMode="External"/><Relationship Id="rId2" Type="http://schemas.openxmlformats.org/officeDocument/2006/relationships/hyperlink" Target="https://www.felvi.hu/felveteli/jelentkezes/felveteli_tajekoztato/FFT_2019A/1_teendok_hataridok/11_menetre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elvi.hu/felveteli/jelentkezes/felveteli_tajekoztato/FFT_2019A/1_teendok_hataridok/15_ervenyes_jelentkezes" TargetMode="External"/><Relationship Id="rId5" Type="http://schemas.openxmlformats.org/officeDocument/2006/relationships/hyperlink" Target="https://www.felvi.hu/felveteli/jelentkezes/felveteli_tajekoztato/FFT_2019A/1_teendok_hataridok/14_feltoltendok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felvi.hu/felveteli/jelentkezes/felveteli_tajekoztato/FFT_2019A/1_teendok_hataridok/13_efelveteli" TargetMode="External"/><Relationship Id="rId9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lvi.hu-n/" TargetMode="External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dirty="0" smtClean="0"/>
              <a:t>Károli Gáspár Református Egyetem</a:t>
            </a:r>
            <a:br>
              <a:rPr lang="hu-HU" sz="4000" dirty="0" smtClean="0"/>
            </a:br>
            <a:r>
              <a:rPr lang="hu-HU" sz="4000" dirty="0" smtClean="0"/>
              <a:t>Bölcsészettudományi Kar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632848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hu-HU" sz="4000" b="1" dirty="0">
                <a:solidFill>
                  <a:schemeClr val="tx1"/>
                </a:solidFill>
              </a:rPr>
              <a:t>Nyílt Nap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2019. </a:t>
            </a:r>
            <a:r>
              <a:rPr lang="hu-HU" sz="2400" dirty="0">
                <a:solidFill>
                  <a:schemeClr val="tx1"/>
                </a:solidFill>
              </a:rPr>
              <a:t>január </a:t>
            </a:r>
            <a:r>
              <a:rPr lang="hu-HU" sz="2400" dirty="0" smtClean="0">
                <a:solidFill>
                  <a:schemeClr val="tx1"/>
                </a:solidFill>
              </a:rPr>
              <a:t>28.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09774"/>
            <a:ext cx="6048672" cy="34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20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000" dirty="0" smtClean="0"/>
              <a:t>Az </a:t>
            </a:r>
            <a:r>
              <a:rPr lang="hu-HU" sz="2000" dirty="0"/>
              <a:t>új, 2017 szeptemberétől indítható rövid ciklusú (2, 4 és 5 féléves) közismereti </a:t>
            </a:r>
            <a:r>
              <a:rPr lang="hu-HU" sz="2000" b="1" dirty="0"/>
              <a:t>tanári mesterképzés</a:t>
            </a:r>
            <a:r>
              <a:rPr lang="hu-HU" sz="2000" dirty="0"/>
              <a:t> </a:t>
            </a:r>
            <a:r>
              <a:rPr lang="hu-HU" sz="2000" dirty="0" smtClean="0"/>
              <a:t>azoknak </a:t>
            </a:r>
            <a:r>
              <a:rPr lang="hu-HU" sz="2000" dirty="0"/>
              <a:t>szól, akik</a:t>
            </a:r>
            <a:r>
              <a:rPr lang="hu-HU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hu-HU" sz="2000" dirty="0"/>
              <a:t>a) olyan mesterszakos vagy egyetemi végzettséggel rendelkeznek, mely megegyezik a tanárszak szakterületével</a:t>
            </a:r>
            <a:r>
              <a:rPr lang="hu-HU" sz="2000" dirty="0" smtClean="0"/>
              <a:t>;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/>
              <a:t>b) </a:t>
            </a:r>
            <a:r>
              <a:rPr lang="hu-HU" sz="2000" dirty="0"/>
              <a:t>a korábban megszerzett általános iskolai szakképzettségüket, ugyanazon a szakon középiskolai szintre kívánják </a:t>
            </a:r>
            <a:r>
              <a:rPr lang="hu-HU" sz="2000" dirty="0" smtClean="0"/>
              <a:t>emelni;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/>
              <a:t>c) </a:t>
            </a:r>
            <a:r>
              <a:rPr lang="hu-HU" sz="2000" dirty="0"/>
              <a:t>rendelkeznek tanári végzettséggel és újabb (második vagy harmadik, esetleg további) tanári szakképzettséget kívánnak </a:t>
            </a:r>
            <a:r>
              <a:rPr lang="hu-HU" sz="2000" dirty="0" smtClean="0"/>
              <a:t>elsajátítani;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/>
              <a:t>d</a:t>
            </a:r>
            <a:r>
              <a:rPr lang="hu-HU" sz="2000" dirty="0"/>
              <a:t>) tanító alapszakos végzettséggel általános-, vagy középiskolai tanárokká akarnak válni</a:t>
            </a:r>
            <a:r>
              <a:rPr lang="hu-HU" sz="1800" dirty="0"/>
              <a:t>.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>
                <a:cs typeface="Times New Roman" panose="02020603050405020304" pitchFamily="18" charset="0"/>
              </a:rPr>
              <a:t>A tanári mesterszakok képzési ideje és kreditösszetétele attól függően változik, hogy a felvételiző milyen előképzettséggel jön a szakra, illetve mi a képzés célja</a:t>
            </a:r>
            <a:r>
              <a:rPr lang="hu-HU" sz="20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hu-HU" sz="2000" dirty="0">
              <a:cs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A tanári mesterképzés bemutatása - Újabb </a:t>
            </a:r>
            <a:r>
              <a:rPr lang="hu-HU" sz="3200" b="1" dirty="0"/>
              <a:t>oklevelet </a:t>
            </a:r>
            <a:r>
              <a:rPr lang="hu-HU" sz="3200" b="1" dirty="0" smtClean="0"/>
              <a:t>adó (osztott) tanárképzés</a:t>
            </a:r>
            <a:endParaRPr lang="hu-HU" sz="3200" dirty="0"/>
          </a:p>
        </p:txBody>
      </p:sp>
      <p:pic>
        <p:nvPicPr>
          <p:cNvPr id="8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20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/>
              <a:t>A tanári mesterképzés bemutatása - Újabb oklevelet </a:t>
            </a:r>
            <a:r>
              <a:rPr lang="hu-HU" sz="3200" b="1" dirty="0" smtClean="0"/>
              <a:t>adó (osztott) tanárképzés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3518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tanári szakon szerzett mesterfokozatot (MA diszciplináris vagy bölcsész végzettség) követően ugyanazon a szakterületen a középiskolai tanári szakképzettség megszerzésére irányuló képzésben: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félév, 60 kredit.</a:t>
            </a:r>
          </a:p>
          <a:p>
            <a:pPr algn="just">
              <a:spcAft>
                <a:spcPts val="400"/>
              </a:spcAft>
            </a:pP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iskolai tanár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szakképzettséget követően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illetve 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főiskolai szintű tanári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szakképzettséget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követően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ugyanazon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szakterületen a középiskolai tanári szakképzettség megszerzésére irányuló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félév 60 kredit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400"/>
              </a:spcAft>
            </a:pP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Egyetemi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szintű vagy főiskolai szintű, illetve a mesterfokozatú tanári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szakképzettséget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követően, újabb tanári szakképzettség megszerzésére irányuló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félév,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400"/>
              </a:spcAft>
            </a:pP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Tanító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 birtokában,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tanári szakképzettség szakterületi ismerete 100 kredit, akkor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 120 kredit (ált. isk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tanár lesz)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tanári szakképzettség szakterületi ismerete 130 kredit, akkor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képzési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 5 félév, 150 kredit (közép. isk.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 lesz)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hu-HU" sz="1700" u="sng" dirty="0" err="1" smtClean="0"/>
              <a:t>Idegennyelvi</a:t>
            </a:r>
            <a:r>
              <a:rPr lang="hu-HU" sz="1700" u="sng" dirty="0" smtClean="0"/>
              <a:t> </a:t>
            </a:r>
            <a:r>
              <a:rPr lang="hu-HU" sz="1700" u="sng" dirty="0"/>
              <a:t>követelmények:</a:t>
            </a:r>
            <a:endParaRPr lang="hu-HU" sz="17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Nyelvszakok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esetén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 felsőfokú nyelvvizsga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bemeneti feltétel!</a:t>
            </a:r>
          </a:p>
          <a:p>
            <a:pPr marL="0" indent="0" algn="just">
              <a:buNone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mesterfokozat megszerzéséhez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Európai Unió és az Egyesült Nemzetek Szervezete (ENSZ) hivatalos nyelveiből </a:t>
            </a:r>
            <a:r>
              <a:rPr lang="hu-H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egy, államilag elismert középfokú (B2) komplex típusú nyelvvizsga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ezzel egyenértékű érettségi bizonyítvány vagy oklevél szükséges</a:t>
            </a:r>
            <a:r>
              <a:rPr lang="hu-HU" sz="1700" dirty="0"/>
              <a:t>.</a:t>
            </a:r>
          </a:p>
          <a:p>
            <a:pPr marL="0" indent="0">
              <a:buNone/>
            </a:pPr>
            <a:endPara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1213" y="6237312"/>
            <a:ext cx="1722787" cy="543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973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Képzési idő és teljesítendő kredit: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félév,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kredit - belépésnél előzményként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elfogadható:</a:t>
            </a:r>
          </a:p>
          <a:p>
            <a:pPr lvl="2" algn="just">
              <a:buFont typeface="+mj-lt"/>
              <a:buAutoNum type="alphaLcParenR"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nyelvészet, magyar nyelv és irodalom, hungarológia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(nyelvészet vagy magyar mint idegen nyelv specializációval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illetve,</a:t>
            </a:r>
          </a:p>
          <a:p>
            <a:pPr lvl="2" algn="just">
              <a:buFont typeface="+mj-lt"/>
              <a:buAutoNum type="alphaLcParenR"/>
            </a:pPr>
            <a:r>
              <a:rPr lang="hu-HU" sz="1400" dirty="0" smtClean="0"/>
              <a:t>előtanulmányok </a:t>
            </a:r>
            <a:r>
              <a:rPr lang="hu-HU" sz="1400" dirty="0"/>
              <a:t>teljesülésével a </a:t>
            </a:r>
            <a:r>
              <a:rPr lang="hu-HU" sz="1400" b="1" dirty="0"/>
              <a:t>bölcsésztudomány képzési területen </a:t>
            </a:r>
            <a:r>
              <a:rPr lang="hu-HU" sz="1400" b="1" u="sng" dirty="0"/>
              <a:t>idegen nyelvi mesterképzési szak </a:t>
            </a:r>
            <a:r>
              <a:rPr lang="hu-HU" sz="1400" b="1" u="sng" dirty="0" smtClean="0"/>
              <a:t>esetében</a:t>
            </a:r>
            <a:r>
              <a:rPr lang="hu-HU" sz="1400" b="1" dirty="0" smtClean="0"/>
              <a:t> –&gt; </a:t>
            </a:r>
            <a:r>
              <a:rPr lang="hu-HU" sz="1400" b="1" dirty="0"/>
              <a:t>korábbi alapképzési, mesterképzési vagy részismereti tanulmányokból megszerzett legalább 50 kredit az alábbi </a:t>
            </a:r>
            <a:r>
              <a:rPr lang="hu-HU" sz="1400" b="1" dirty="0" smtClean="0"/>
              <a:t>ismeretkörökből: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hu-HU" sz="1200" dirty="0" smtClean="0"/>
              <a:t>diszciplináris ismeretek; </a:t>
            </a:r>
            <a:r>
              <a:rPr lang="hu-HU" sz="1200" dirty="0"/>
              <a:t>grammatikai </a:t>
            </a:r>
            <a:r>
              <a:rPr lang="hu-HU" sz="1200" dirty="0" smtClean="0"/>
              <a:t>ismeretek; </a:t>
            </a:r>
            <a:r>
              <a:rPr lang="hu-HU" sz="1200" dirty="0"/>
              <a:t>alkalmazott nyelvészeti </a:t>
            </a:r>
            <a:r>
              <a:rPr lang="hu-HU" sz="1200" dirty="0" smtClean="0"/>
              <a:t>ismeretek; </a:t>
            </a:r>
            <a:r>
              <a:rPr lang="hu-HU" sz="1200" dirty="0"/>
              <a:t>kulturális </a:t>
            </a:r>
            <a:r>
              <a:rPr lang="hu-HU" sz="1200" dirty="0" smtClean="0"/>
              <a:t>ismeretek.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342900" algn="just">
              <a:buFont typeface="Wingdings" panose="05000000000000000000" pitchFamily="2" charset="2"/>
              <a:buChar char="v"/>
            </a:pPr>
            <a:r>
              <a:rPr lang="hu-HU" sz="1600" b="1" dirty="0"/>
              <a:t>4 félév, 120 </a:t>
            </a:r>
            <a:r>
              <a:rPr lang="hu-HU" sz="1600" b="1" dirty="0" smtClean="0"/>
              <a:t>kredit</a:t>
            </a:r>
            <a:r>
              <a:rPr lang="hu-HU" sz="1600" dirty="0"/>
              <a:t> - egyetemi szintű, mesterfokozatú vagy az 1993. évi felsőoktatási törvény szerinti főiskolai szintű tanári szakképzettség birtokában </a:t>
            </a:r>
            <a:r>
              <a:rPr lang="hu-HU" sz="1600" b="1" dirty="0"/>
              <a:t>újabb tanári szakképzettség megszerzésére irányuló </a:t>
            </a:r>
            <a:r>
              <a:rPr lang="hu-HU" sz="1600" b="1" dirty="0" smtClean="0"/>
              <a:t>mesterképzésben.</a:t>
            </a:r>
            <a:endParaRPr lang="hu-HU" sz="1600" b="1" dirty="0"/>
          </a:p>
          <a:p>
            <a:pPr marL="857250" lvl="1" indent="-342900" algn="just">
              <a:buFont typeface="Wingdings" panose="05000000000000000000" pitchFamily="2" charset="2"/>
              <a:buChar char="v"/>
            </a:pPr>
            <a:r>
              <a:rPr lang="hu-HU" sz="1600" b="1" dirty="0"/>
              <a:t>5 félév, 150 </a:t>
            </a:r>
            <a:r>
              <a:rPr lang="hu-HU" sz="1600" b="1" dirty="0" smtClean="0"/>
              <a:t>kredit</a:t>
            </a:r>
            <a:r>
              <a:rPr lang="hu-HU" sz="1600" dirty="0" smtClean="0"/>
              <a:t> </a:t>
            </a:r>
            <a:r>
              <a:rPr lang="hu-HU" sz="1600" dirty="0"/>
              <a:t>- </a:t>
            </a:r>
            <a:r>
              <a:rPr lang="hu-HU" sz="1600" b="1" dirty="0"/>
              <a:t>tanító </a:t>
            </a:r>
            <a:r>
              <a:rPr lang="hu-HU" sz="1600" b="1" dirty="0" smtClean="0"/>
              <a:t>szakon/végzettség esetén </a:t>
            </a:r>
            <a:r>
              <a:rPr lang="hu-HU" sz="1600" dirty="0"/>
              <a:t>- a korábbi tanulmányok során </a:t>
            </a:r>
            <a:r>
              <a:rPr lang="hu-HU" sz="1600" b="1" dirty="0"/>
              <a:t>idegen nyelvi szakkollégium vagy idegen nyelvi műveltségterület követelményeinek teljesítésével </a:t>
            </a:r>
            <a:r>
              <a:rPr lang="hu-HU" sz="1600" dirty="0"/>
              <a:t>- az újabb oklevelet adó magyar mint idegen nyelv tanára </a:t>
            </a:r>
            <a:r>
              <a:rPr lang="hu-HU" sz="1600" dirty="0" smtClean="0"/>
              <a:t>szakképzettség szerezhető.</a:t>
            </a:r>
            <a:endParaRPr lang="hu-HU" sz="1600" dirty="0"/>
          </a:p>
          <a:p>
            <a:pPr marL="114300" indent="0" algn="just">
              <a:buNone/>
            </a:pPr>
            <a:r>
              <a:rPr lang="hu-HU" sz="1700" dirty="0"/>
              <a:t>A mesterképzésbe történő </a:t>
            </a:r>
            <a:r>
              <a:rPr lang="hu-HU" sz="1700" b="1" dirty="0"/>
              <a:t>belépés további feltétele egy idegen nyelvből államilag elismert, felsőfokú (C1), komplex típusú nyelvvizsga </a:t>
            </a:r>
            <a:r>
              <a:rPr lang="hu-HU" sz="1700" dirty="0"/>
              <a:t>vagy azzal egyenértékű érettségi bizonyítvány vagy oklevél</a:t>
            </a:r>
            <a:r>
              <a:rPr lang="hu-HU" sz="1600" dirty="0" smtClean="0"/>
              <a:t>.</a:t>
            </a:r>
          </a:p>
          <a:p>
            <a:pPr marL="114300" indent="0" algn="just">
              <a:buNone/>
            </a:pPr>
            <a:r>
              <a:rPr lang="hu-HU" sz="1600" dirty="0"/>
              <a:t>	</a:t>
            </a:r>
            <a:r>
              <a:rPr lang="hu-HU" sz="1600" dirty="0" smtClean="0"/>
              <a:t>						</a:t>
            </a:r>
            <a:endParaRPr lang="hu-HU" sz="16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/>
              <a:t>M</a:t>
            </a:r>
            <a:r>
              <a:rPr lang="hu-HU" sz="3200" b="1" dirty="0" smtClean="0"/>
              <a:t>agyar </a:t>
            </a:r>
            <a:r>
              <a:rPr lang="hu-HU" sz="3200" b="1" dirty="0"/>
              <a:t>mint idegen nyelv </a:t>
            </a:r>
            <a:r>
              <a:rPr lang="hu-HU" sz="3200" b="1" dirty="0" smtClean="0"/>
              <a:t>tanára </a:t>
            </a:r>
            <a:r>
              <a:rPr lang="hu-HU" sz="3200" dirty="0" smtClean="0"/>
              <a:t>szakképzettség megszerzése</a:t>
            </a: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819942"/>
            <a:ext cx="2016224" cy="888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433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Mindannyiunk érdeke, hogy a 2017 szeptemberében teljes vertikumában bevezetésre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került új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tanárképzési rendszerben a tanári pálya iránt érdeklődők eligazodjanak.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képzési idők átalakultak, és elég nehéz átlátni a jelentkezőnek azt, hogy előtanulmányai birtokában a jogszabálynak megfelelően hány féléves képzésre lehet jelentkeznie, ezért az Oktatási Hivatal fejlesztett egy alkalmazást 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felvi.hu-n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mely  a megfelelő képzés kiválasztását támogatja.</a:t>
            </a:r>
          </a:p>
          <a:p>
            <a:pPr>
              <a:spcAft>
                <a:spcPts val="600"/>
              </a:spcAft>
            </a:pP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www.felvi.hu/felveteli/szakok_kepzesek/tanarkepzes_valaszto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/>
              <a:t>Tanárképzés-választó alkalmazás</a:t>
            </a:r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021288"/>
            <a:ext cx="2016224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720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Pontszámítás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Mesterképzésben 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legfeljebb 100 pont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szerezhető, mely tartalmazza a többletpontokat is.</a:t>
            </a:r>
          </a:p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motivációs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 és szakmai ismeretek: 40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oklevél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minősítése alapján: 40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többletpontok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 pont </a:t>
            </a:r>
          </a:p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Többletpontok: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többletpont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adható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igazoló dokumentum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TDK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OTDK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részvétel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megjelent/elfogadott publikáció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esélyegyenlőség: maximum 10 többletpont adható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helyzet igazolása 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 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</a:t>
            </a:r>
          </a:p>
          <a:p>
            <a:pPr marL="0" lvl="0" indent="0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58924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0905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100" b="1" dirty="0" smtClean="0"/>
              <a:t>Pontszámítás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PSZICHOLÓGIA (nappali képzés)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írásbeli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vizsga: 30 pont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motivációs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 és szakmai ismeretek: 30 pont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oklevél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minősítése alapján: 20 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Többletpontok: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maximum 20 többletpont adható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igazoló dokumentum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TDK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OTDK részvétel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megjelent/elfogadott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publikáció</a:t>
            </a:r>
          </a:p>
          <a:p>
            <a:pPr lvl="0">
              <a:spcBef>
                <a:spcPts val="0"/>
              </a:spcBef>
            </a:pP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</a:t>
            </a:r>
            <a:endParaRPr lang="hu-H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esélyegyenlőség: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10 többletpont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adható</a:t>
            </a:r>
            <a:endParaRPr lang="hu-H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hátrányos helyzet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igazolása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58924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11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hu-H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Intézményünk az oklevél minősítéséből pontot számít.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oklevél minősítését az alábbi dokumentumokkal kell, lehet igazolni: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oklevél, amennyiben tartalmazza az oklevél minősítését,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elektronikus) leckekönyv vagy oklevélmelléklet, amennyiben tartalmazza az oklevél minősítését,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nem állnak rendelkezésére a fenti dokumentumok vagy adatok, a pontszámításhoz 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honlap a „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Kérvénytárból” letölthető záróvizsga eredmény igazolás,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kell az intézménnyel kitöltetni majd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visszatölteni.</a:t>
            </a:r>
          </a:p>
          <a:p>
            <a:pPr algn="just">
              <a:spcBef>
                <a:spcPts val="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Záróvizsga eredmény alapján akkor számítható pontszám, ha oklevél minősítést nem állapított meg a felsőoktatási intézmény. </a:t>
            </a:r>
          </a:p>
          <a:p>
            <a:endParaRPr lang="hu-H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Pontszámítás</a:t>
            </a: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676629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8693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>
                <a:solidFill>
                  <a:prstClr val="black"/>
                </a:solidFill>
              </a:rPr>
              <a:t>A 2019. évi Felsőoktatási felvételi tájékoztató</a:t>
            </a:r>
            <a:br>
              <a:rPr lang="hu-HU" altLang="hu-HU" sz="3100" b="1" dirty="0">
                <a:solidFill>
                  <a:prstClr val="black"/>
                </a:solidFill>
              </a:rPr>
            </a:br>
            <a:r>
              <a:rPr lang="hu-HU" altLang="hu-HU" sz="3100" b="1" dirty="0">
                <a:solidFill>
                  <a:prstClr val="black"/>
                </a:solidFill>
              </a:rPr>
              <a:t>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Tartalomjegyzék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5"/>
            <a:ext cx="8435280" cy="532859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u-HU" sz="1800" dirty="0" smtClean="0"/>
              <a:t> </a:t>
            </a:r>
            <a:r>
              <a:rPr lang="hu-HU" sz="1600" dirty="0" smtClean="0"/>
              <a:t>Javasolt </a:t>
            </a:r>
            <a:r>
              <a:rPr lang="hu-HU" sz="1600" dirty="0"/>
              <a:t>az 1. 3. 4. 7. pont és azok alpontjainak </a:t>
            </a:r>
            <a:r>
              <a:rPr lang="hu-HU" sz="1600" dirty="0" smtClean="0"/>
              <a:t>áttanulmányozása:</a:t>
            </a:r>
          </a:p>
          <a:p>
            <a:pPr marL="800100" lvl="2" indent="0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Teendők, határidők</a:t>
            </a:r>
          </a:p>
          <a:p>
            <a:pPr marL="800100" lvl="2" indent="0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benyújtandó dokumentumokról </a:t>
            </a:r>
          </a:p>
          <a:p>
            <a:pPr marL="800100" lvl="2" indent="0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mesterképzésre jelentkezés speciális szabályai </a:t>
            </a:r>
          </a:p>
          <a:p>
            <a:pPr marL="0" indent="0">
              <a:buNone/>
            </a:pP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hu-H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</a:t>
            </a:r>
            <a:r>
              <a:rPr lang="hu-H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Előzményként elfogadott szakok, kreditelismerés</a:t>
            </a:r>
          </a:p>
          <a:p>
            <a:pPr marL="0" indent="0">
              <a:buNone/>
            </a:pPr>
            <a:r>
              <a:rPr lang="hu-H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hu-H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</a:t>
            </a:r>
            <a:r>
              <a:rPr lang="hu-H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Pontszámítás mesterképzésre történő jelentkezéskor</a:t>
            </a: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állami ösztöndíjas és önköltséges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</a:t>
            </a: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pontok megnyitása után, </a:t>
            </a:r>
            <a:r>
              <a:rPr lang="hu-H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alpontok előtt      </a:t>
            </a:r>
            <a:r>
              <a:rPr lang="hu-H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u-H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jelet lát, arra kattintva további információkat érhet el.</a:t>
            </a:r>
          </a:p>
          <a:p>
            <a:pPr marL="0" lvl="0" indent="0">
              <a:buNone/>
            </a:pPr>
            <a:r>
              <a:rPr lang="hu-H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Példa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Teendők, határidők </a:t>
            </a: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1.1. Felvételi menetrend </a:t>
            </a:r>
            <a:endParaRPr lang="hu-HU" altLang="hu-H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1.2. Hogyan kell jelentkezni? </a:t>
            </a:r>
            <a:endParaRPr lang="hu-HU" altLang="hu-HU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hu-HU" alt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  </a:t>
            </a:r>
            <a:r>
              <a:rPr lang="hu-HU" altLang="hu-HU" sz="16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1.3</a:t>
            </a:r>
            <a:r>
              <a:rPr lang="hu-HU" altLang="hu-HU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Az E-felvételi folyamata </a:t>
            </a:r>
            <a:endParaRPr lang="hu-HU" altLang="hu-HU" sz="1600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   1.4.Mit </a:t>
            </a: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és hogyan kell feltölteni a jelentkezéshez? </a:t>
            </a:r>
            <a:endParaRPr lang="hu-HU" altLang="hu-H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   1.5.Mikor </a:t>
            </a: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érvényes a jelentkezés? </a:t>
            </a:r>
            <a:endParaRPr lang="hu-HU" altLang="hu-H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   1.6.A </a:t>
            </a: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kiegészítő eljárási díj </a:t>
            </a:r>
            <a:endParaRPr lang="hu-HU" altLang="hu-H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alt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   1.7.Teendők </a:t>
            </a:r>
            <a:r>
              <a:rPr lang="hu-HU" alt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 jelentkezési határidő után </a:t>
            </a:r>
            <a:endParaRPr lang="hu-HU" altLang="hu-H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hu-HU" sz="1600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4448" y="5877271"/>
            <a:ext cx="2376264" cy="98072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85" y="3356992"/>
            <a:ext cx="504056" cy="6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10" y="5893730"/>
            <a:ext cx="401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05" y="4895662"/>
            <a:ext cx="401637" cy="54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03" y="5245521"/>
            <a:ext cx="401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05" y="5526991"/>
            <a:ext cx="401637" cy="535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07" y="6177589"/>
            <a:ext cx="401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819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dirty="0" smtClean="0"/>
              <a:t>WWW.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800" dirty="0" smtClean="0"/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tanulmanyi-osztaly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felvetelizoknek.html</a:t>
            </a:r>
            <a:endParaRPr lang="hu-H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FELVÉTELIZŐKNEK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Kar specifikus információk</a:t>
            </a:r>
          </a:p>
          <a:p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oktatas.hu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eduline.hu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diakhitel.hu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diakigazolvany.hu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5275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További kérdésére szívesen válaszolunk: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www.kre.hu/</a:t>
            </a:r>
            <a:r>
              <a:rPr lang="hu-HU" dirty="0" err="1" smtClean="0"/>
              <a:t>btk</a:t>
            </a:r>
            <a:r>
              <a:rPr lang="hu-HU" dirty="0" smtClean="0"/>
              <a:t>/  </a:t>
            </a:r>
            <a:r>
              <a:rPr lang="hu-HU" b="1" dirty="0" smtClean="0"/>
              <a:t>Tanulmányi Osztály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sz="3600" b="1" dirty="0"/>
          </a:p>
          <a:p>
            <a:pPr marL="0" indent="0">
              <a:buNone/>
            </a:pPr>
            <a:endParaRPr lang="hu-HU" sz="3600" b="1" dirty="0" smtClean="0"/>
          </a:p>
          <a:p>
            <a:pPr marL="0" indent="0">
              <a:buNone/>
            </a:pPr>
            <a:endParaRPr lang="hu-HU" sz="3600" b="1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62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 smtClean="0">
                <a:solidFill>
                  <a:prstClr val="black"/>
                </a:solidFill>
              </a:rPr>
              <a:t>A 2019. </a:t>
            </a:r>
            <a:r>
              <a:rPr lang="hu-HU" altLang="hu-HU" sz="31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 megjelent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20-án.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altLang="hu-HU" sz="1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altLang="hu-HU" sz="18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Elérhető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oldalon!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kizárólag elektronikusan 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Hivatalos kiegészítés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várható megjelenése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 január 31.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altLang="hu-H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www.felvi.hu-n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határidő: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</a:t>
            </a:r>
            <a:endParaRPr lang="hu-HU" altLang="hu-H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</a:t>
            </a:r>
            <a:r>
              <a:rPr lang="hu-HU" alt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 megjelölésére díjmentesen van lehetőség.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további jelentkezési helyekért 2000-2000 Ft kiegészítő díjat kell fizetni.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jelentkezéskor rangsort kell felállítani, amely később még egyszer módosítható. </a:t>
            </a:r>
            <a:endParaRPr lang="hu-HU" altLang="hu-H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hu-HU" altLang="hu-H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dokumentumpótlás 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 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altLang="hu-HU" sz="1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 kizárólag egyszer lehetséges!</a:t>
            </a:r>
          </a:p>
          <a:p>
            <a:pPr marL="0" indent="0" algn="just">
              <a:spcBef>
                <a:spcPts val="200"/>
              </a:spcBef>
              <a:buNone/>
            </a:pP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200"/>
              </a:spcBef>
              <a:buNone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ugyanazon jelentkezési hely több finanszírozási formáját is megjelöli (a finanszírozási forma magyar állami ösztöndíjjal támogatott vagy önköltséges lehet), akkor az a maximálisan megjelölhető jelentkezési helyek számát tekintve egy jelentkezési helynek tekintendő.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hu-HU" altLang="hu-H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b="1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4448" y="5877271"/>
            <a:ext cx="2376264" cy="980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92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2800" b="1" dirty="0"/>
              <a:t>A 2019. évi általános felvételi eljárás főbb tudnivalói, </a:t>
            </a:r>
            <a:r>
              <a:rPr lang="hu-HU" sz="2800" b="1" u="sng" dirty="0"/>
              <a:t>a jelentkezési lap kitöltése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sz="1800" b="1" u="sng" dirty="0">
                <a:solidFill>
                  <a:srgbClr val="FF0000"/>
                </a:solidFill>
              </a:rPr>
              <a:t>A jelentkezés során a személyes adataikat kell megadni: </a:t>
            </a:r>
          </a:p>
          <a:p>
            <a:pPr lvl="1" algn="just">
              <a:spcBef>
                <a:spcPts val="600"/>
              </a:spcBef>
            </a:pPr>
            <a:r>
              <a:rPr lang="hu-HU" sz="1900" dirty="0">
                <a:solidFill>
                  <a:srgbClr val="FF0000"/>
                </a:solidFill>
              </a:rPr>
              <a:t>viselt név, </a:t>
            </a:r>
          </a:p>
          <a:p>
            <a:pPr lvl="1" algn="just">
              <a:spcBef>
                <a:spcPts val="600"/>
              </a:spcBef>
            </a:pPr>
            <a:r>
              <a:rPr lang="hu-HU" sz="1900" dirty="0">
                <a:solidFill>
                  <a:srgbClr val="FF0000"/>
                </a:solidFill>
              </a:rPr>
              <a:t>születési név, </a:t>
            </a:r>
          </a:p>
          <a:p>
            <a:pPr lvl="1" algn="just">
              <a:spcBef>
                <a:spcPts val="600"/>
              </a:spcBef>
            </a:pPr>
            <a:r>
              <a:rPr lang="hu-HU" sz="1900" dirty="0">
                <a:solidFill>
                  <a:srgbClr val="FF0000"/>
                </a:solidFill>
              </a:rPr>
              <a:t>születési hely, </a:t>
            </a:r>
          </a:p>
          <a:p>
            <a:pPr lvl="1" algn="just">
              <a:spcBef>
                <a:spcPts val="600"/>
              </a:spcBef>
            </a:pPr>
            <a:r>
              <a:rPr lang="hu-HU" sz="1900" dirty="0">
                <a:solidFill>
                  <a:srgbClr val="FF0000"/>
                </a:solidFill>
              </a:rPr>
              <a:t>születési idő, </a:t>
            </a:r>
          </a:p>
          <a:p>
            <a:pPr lvl="1" algn="just">
              <a:spcBef>
                <a:spcPts val="600"/>
              </a:spcBef>
            </a:pPr>
            <a:r>
              <a:rPr lang="hu-HU" sz="1900" dirty="0">
                <a:solidFill>
                  <a:srgbClr val="FF0000"/>
                </a:solidFill>
              </a:rPr>
              <a:t>anyja születéskori neve.</a:t>
            </a:r>
          </a:p>
          <a:p>
            <a:pPr lvl="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sz="1800" dirty="0" smtClean="0"/>
              <a:t>Ezeket </a:t>
            </a:r>
            <a:r>
              <a:rPr lang="hu-HU" sz="1800" dirty="0"/>
              <a:t>az </a:t>
            </a:r>
            <a:r>
              <a:rPr lang="hu-HU" sz="1800" dirty="0" smtClean="0"/>
              <a:t>adatokat:</a:t>
            </a:r>
            <a:endParaRPr lang="hu-HU" sz="1800" dirty="0"/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800" dirty="0"/>
              <a:t> </a:t>
            </a:r>
            <a:r>
              <a:rPr lang="hu-HU" sz="1800" b="1" dirty="0"/>
              <a:t>magyar állampolgárok </a:t>
            </a:r>
            <a:r>
              <a:rPr lang="hu-HU" sz="1800" dirty="0" smtClean="0"/>
              <a:t>az </a:t>
            </a:r>
            <a:r>
              <a:rPr lang="hu-HU" sz="1800" b="1" dirty="0"/>
              <a:t>érvényes személyazonosító igazolványban, 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800" b="1" dirty="0"/>
              <a:t>magyar állampolgársággal nem rendelkező, külföldi jelentkezők</a:t>
            </a:r>
            <a:r>
              <a:rPr lang="hu-HU" sz="1800" dirty="0"/>
              <a:t> pedig az </a:t>
            </a:r>
            <a:r>
              <a:rPr lang="hu-HU" sz="1800" b="1" dirty="0"/>
              <a:t>útlevelükben</a:t>
            </a:r>
            <a:r>
              <a:rPr lang="hu-HU" sz="1800" dirty="0"/>
              <a:t> találják meg.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800" b="1" dirty="0"/>
              <a:t>Mindez miért fontos? </a:t>
            </a:r>
            <a:r>
              <a:rPr lang="hu-HU" sz="1800" dirty="0"/>
              <a:t>A 2019. évi általános felsőoktatási felvételi eljárásban az oktatási személyi nyilvántartási rendszerrel (OSZNY) vetik össze a jelentkezéskor megadott adataikat és azok alapján történik a beazonosítás, majd </a:t>
            </a:r>
            <a:r>
              <a:rPr lang="hu-HU" sz="1800" dirty="0" smtClean="0"/>
              <a:t>továbbküldik </a:t>
            </a:r>
            <a:r>
              <a:rPr lang="hu-HU" sz="1800" dirty="0"/>
              <a:t>a felsőoktatási intézményeknek.</a:t>
            </a:r>
          </a:p>
          <a:p>
            <a:pPr algn="r"/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66124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637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44930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Ügyfélkapu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regisztráción keresztüli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E-felvételit hitelesítő adatlapok beküldésének határideje: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még nem rendelkezik ügyfélkapu regisztrációval: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egyszeri regisztrációt bármely </a:t>
            </a: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okmányirodában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 lehet tenni. Ezt követően az E-felvételi felületén található </a:t>
            </a: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 funkció használatával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rendszerbe történő párhuzamos bejelentkezés után a hitelesítés automatikusan megtörténik, melyről elektronikus értesítést kap.</a:t>
            </a:r>
            <a:endParaRPr lang="hu-H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nem él az Ügyfélkapun keresztül történő hitelesítési lehetőséggel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űrlapok kitöltése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adatainak ellenőrzése és mentése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 ki kell nyomtatnia a felületről az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hitelesítő adatlapot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azt aláírásával hitelesítve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ajánlott (könyvelt) küldeményként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postáznia kell a következő címre: Oktatási Hivatal, 1380 Budapest, Pf. 1190.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jelentkezési szándéka a hitelesítés után válik érvényessé.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Ponthatárok, a felvételi eredmények várható kihirdetése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endParaRPr lang="hu-HU" sz="3600" dirty="0"/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altLang="hu-HU" sz="2800" b="1" dirty="0">
                <a:solidFill>
                  <a:prstClr val="black"/>
                </a:solidFill>
              </a:rPr>
              <a:t>A </a:t>
            </a:r>
            <a:r>
              <a:rPr lang="hu-HU" altLang="hu-HU" sz="2800" b="1" dirty="0" smtClean="0">
                <a:solidFill>
                  <a:prstClr val="black"/>
                </a:solidFill>
              </a:rPr>
              <a:t>2019. </a:t>
            </a:r>
            <a:r>
              <a:rPr lang="hu-HU" altLang="hu-HU" sz="28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338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Bemeneti feltétel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benyújtása előtt, mindenképpen tudni kell, hogy az adott mesterképzésre való jelentkezéshez </a:t>
            </a: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</a:t>
            </a:r>
            <a:r>
              <a:rPr lang="hu-H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szerzett oklevél szükséges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 ez alapján Ön nem teljes kreditértékű oklevéllel rendelkezik, úgy a megjelölt felsőoktatási intézménynél ún.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 kreditelismerési eljárás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kell kezdeményeznie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előzményként elfogadott szakok három csoportra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oszthatók: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kreditérték beszámítással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figyelembe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vehető (nem kell előzetes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kreditelismerési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szakterületi kreditek teljesítésével elsősorban figyelembe vehető szakok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 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 kreditelismerési 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szakterületi kreditek teljesítésével bármely egyéb szak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(kell előzetes kreditelismerési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21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811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jelentkezőnek,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korábbi tanulmányai alapján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ismerhető el a képzési és kimeneti követelményekben minimálisan meghatározott szakterületi kredit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felvételi összpontszáma elérné az adott mesterképzési szakon meghatározott felvételi ponthatárt,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abban az esetben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nyerhet besorolást és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adott, megjelölt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mesterképzési szakra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minimálisan előírt szakterületi kreditszámmal rendelkezik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akkor 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felvehető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képzési és kimeneti követelményekben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előírt minimális, valamint szükséges kreditszám különbözetét a mesterfokozat megszerzésére irányuló képzéssel párhuzamosan, az első két félévben, a felsőoktatási intézmény tanulmányi és vizsgaszabályzatában meghatározottak szerint meg kell szereznie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évi általános felsőoktatási felvételi eljárásban már kizárólag a kreditelismerésről szóló határozatot kell központilag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benyújtani, feltölteni a </a:t>
            </a:r>
            <a:r>
              <a:rPr lang="hu-H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oldalra.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Bemeneti feltétel</a:t>
            </a:r>
            <a:endParaRPr lang="hu-HU" sz="3200" b="1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66124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206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3200" b="1" dirty="0" smtClean="0"/>
              <a:t>MA képzésre az vehető fel, aki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altLang="hu-H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</a:t>
            </a:r>
            <a:r>
              <a:rPr lang="hu-HU" altLang="hu-H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jelentkezési helyre a jelentkezési határidőig </a:t>
            </a:r>
            <a:r>
              <a:rPr lang="hu-HU" alt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u-HU" alt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 </a:t>
            </a:r>
            <a:r>
              <a:rPr lang="hu-HU" alt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péntek)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érvényes jelentkezést nyújtott be (max. 6 képzésre lehet jelentkezni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megfelelő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oklevéllel és szakos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kreditmennyiséggel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rendelkezik;</a:t>
            </a:r>
            <a:endParaRPr lang="hu-H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nyelvszakok esetén az előírt nyelvvizsgával és </a:t>
            </a:r>
            <a:r>
              <a:rPr lang="hu-H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nyelvtudással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rendelkezik;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megjelent a motivációs 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elbeszélgetésen;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kért dokumentumokat beadta, felcsatolta a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oldalra;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eléri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minimum ponthatárt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 pont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 képzésen az intézmények által megadott kapacitásszám és a jelentkezők számának függvényében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várható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24-én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megállapított ponthatárt;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78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Felvételi vizsga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>
            <a:noFill/>
          </a:ln>
        </p:spPr>
        <p:txBody>
          <a:bodyPr>
            <a:normAutofit fontScale="92500"/>
          </a:bodyPr>
          <a:lstStyle/>
          <a:p>
            <a:endParaRPr lang="hu-HU" sz="1200" dirty="0" smtClean="0"/>
          </a:p>
          <a:p>
            <a:pPr algn="just">
              <a:spcBef>
                <a:spcPts val="1200"/>
              </a:spcBef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mesterképzésre jelentkezett „leendő” hallgatót behívunk egy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szóbeli/motivációs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re, ahol a szakmai ismereteket is vizsgálja 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Bizottság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beszélgetések </a:t>
            </a:r>
            <a:r>
              <a:rPr lang="hu-H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időpont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megtalálható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ban.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ájus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hónap folyamán ezzel kapcsolatosan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 </a:t>
            </a:r>
            <a:r>
              <a:rPr lang="hu-H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e-mailt küldünk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pszichológia mesterképzési szakra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 írásbeli és szóbeli vizsgán vesznek részt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Írásbeli vizsga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elméleti tesztkérdések az Egyetem honlapján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megtalálhatóak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(BTK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Felvételi, MA pszichológia) -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szakirodalom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kerülnek meghatározásra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szóbeli vizsgára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(szakmai és motivációs beszélgetés), azok a jelentkezők kerülnek behívásra, akik az írásbeli vizsgán legalább 5 pontot elérnek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 smtClean="0"/>
          </a:p>
          <a:p>
            <a:pPr>
              <a:spcBef>
                <a:spcPts val="1200"/>
              </a:spcBef>
            </a:pPr>
            <a:endParaRPr lang="hu-HU" sz="2400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9" y="5775019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707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Figyelem! NEM kell feltölteni az alábbi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dokumentumokat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január 1-je után megszerzett államilag elismert nyelvvizsgák esetében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elektronikus jelentkezés során a bizonyítvány adatainak megadása kötelező (nyelv megnevezése, foka, típusa, bizonyítvány száma, anyakönyvi szám). Az államilag elismert nyelvvizsga-bizonyítvány hitelességének az ellenőrzése a nyelvvizsgák nyelvvizsga-anyakönyveinek nyilvántartásából történik.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január 1-je után kibocsátott magyar rendszerű érettségi bizonyítványban és érettségi tanúsítvány(ok)</a:t>
            </a:r>
            <a:r>
              <a:rPr lang="hu-H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szereplő érettségi vizsgaeredményeket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Hivatal a köznevelés információs rendszeréből elektronikus úton használja fel.</a:t>
            </a:r>
          </a:p>
          <a:p>
            <a:pPr marL="0" indent="0">
              <a:buNone/>
            </a:pP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az e-ügyintézés keretében folyamatosan nyomon követheti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nyelvvizsga-anyakönyveinek nyilvántartásából és a köznevelés információs rendszeréből átkerült adatait. Amennyiben van olyan érettségi, illetve nyelvvizsga eredménye, amelyet nem lát az E-felvételiben, azt az e-ügyintézés keretében dokumentum feltöltésével jelezze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dirty="0"/>
              <a:t>Figyelem! NEM kell feltölteni az alábbi dokumentumokat:</a:t>
            </a: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8523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1426</Words>
  <Application>Microsoft Office PowerPoint</Application>
  <PresentationFormat>Diavetítés a képernyőre (4:3 oldalarány)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Károli Gáspár Református Egyetem Bölcsészettudományi Kar</vt:lpstr>
      <vt:lpstr> A 2019. évi általános felvételi eljárás főbb tudnivalói </vt:lpstr>
      <vt:lpstr>A 2019. évi általános felvételi eljárás főbb tudnivalói, a jelentkezési lap kitöltése</vt:lpstr>
      <vt:lpstr> A 2019. évi általános felvételi eljárás főbb tudnivalói </vt:lpstr>
      <vt:lpstr>Bemeneti feltétel</vt:lpstr>
      <vt:lpstr>Bemeneti feltétel</vt:lpstr>
      <vt:lpstr>MA képzésre az vehető fel, aki</vt:lpstr>
      <vt:lpstr>Felvételi vizsga</vt:lpstr>
      <vt:lpstr>Figyelem! NEM kell feltölteni az alábbi dokumentumokat:</vt:lpstr>
      <vt:lpstr>A tanári mesterképzés bemutatása - Újabb oklevelet adó (osztott) tanárképzés</vt:lpstr>
      <vt:lpstr>A tanári mesterképzés bemutatása - Újabb oklevelet adó (osztott) tanárképzés</vt:lpstr>
      <vt:lpstr>Magyar mint idegen nyelv tanára szakképzettség megszerzése</vt:lpstr>
      <vt:lpstr>Tanárképzés-választó alkalmazás</vt:lpstr>
      <vt:lpstr>Pontszámítás</vt:lpstr>
      <vt:lpstr> Pontszámítás PSZICHOLÓGIA (nappali képzés) </vt:lpstr>
      <vt:lpstr>Pontszámítás</vt:lpstr>
      <vt:lpstr> A 2019. évi Felsőoktatási felvételi tájékoztató  Tartalomjegyzék </vt:lpstr>
      <vt:lpstr>WWW.</vt:lpstr>
      <vt:lpstr>További kérdésére szívesen válaszolunk:  www.kre.hu/btk/  Tanulmányi Osztály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Károli Gáspár Református Egyetem Bölcsészettudományi Kar</dc:title>
  <dc:creator>Határ Anita</dc:creator>
  <cp:lastModifiedBy>Krizsán Ottó</cp:lastModifiedBy>
  <cp:revision>116</cp:revision>
  <dcterms:created xsi:type="dcterms:W3CDTF">2015-01-26T09:08:55Z</dcterms:created>
  <dcterms:modified xsi:type="dcterms:W3CDTF">2019-01-28T08:21:03Z</dcterms:modified>
</cp:coreProperties>
</file>